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2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3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33.xml" ContentType="application/vnd.openxmlformats-officedocument.presentationml.slide+xml"/>
  <Override PartName="/ppt/slides/slide9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6.xml" ContentType="application/vnd.openxmlformats-officedocument.presentationml.slide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ppt/viewProps.xml" ContentType="application/vnd.openxmlformats-officedocument.presentationml.viewProps+xml"/>
  <Override PartName="/ppt/slides/slide19.xml" ContentType="application/vnd.openxmlformats-officedocument.presentationml.slide+xml"/>
  <Override PartName="/ppt/slides/slide31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37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</p:sldIdLst>
  <p:sldSz cx="9144000" cy="6858000" type="screen4x3"/>
  <p:notesSz cx="9144000" cy="6858000"/>
  <p:defaultTextStyle>
    <a:lvl1pPr marL="0" indent="0" algn="l" defTabSz="449262">
      <a:lnSpc>
        <a:spcPct val="100000"/>
      </a:lnSpc>
      <a:spcBef>
        <a:spcPts val="0"/>
      </a:spcBef>
      <a:spcAft>
        <a:spcPts val="0"/>
      </a:spcAft>
      <a:buNone/>
      <a:defRPr lang="en-GB" sz="1800" b="0" i="1">
        <a:solidFill>
          <a:schemeClr val="lt1"/>
        </a:solidFill>
        <a:latin typeface="Tahoma"/>
      </a:defRPr>
    </a:lvl1pPr>
    <a:lvl2pPr marL="742950" indent="457200" algn="l" defTabSz="449262">
      <a:lnSpc>
        <a:spcPct val="100000"/>
      </a:lnSpc>
      <a:spcBef>
        <a:spcPts val="0"/>
      </a:spcBef>
      <a:spcAft>
        <a:spcPts val="0"/>
      </a:spcAft>
      <a:buNone/>
      <a:defRPr lang="en-GB" sz="1800" b="0" i="1">
        <a:solidFill>
          <a:schemeClr val="lt1"/>
        </a:solidFill>
        <a:latin typeface="Tahoma"/>
      </a:defRPr>
    </a:lvl2pPr>
    <a:lvl3pPr marL="1143000" indent="914400" algn="l" defTabSz="449262">
      <a:lnSpc>
        <a:spcPct val="100000"/>
      </a:lnSpc>
      <a:spcBef>
        <a:spcPts val="0"/>
      </a:spcBef>
      <a:spcAft>
        <a:spcPts val="0"/>
      </a:spcAft>
      <a:buNone/>
      <a:defRPr lang="en-GB" sz="1800" b="0" i="1">
        <a:solidFill>
          <a:schemeClr val="lt1"/>
        </a:solidFill>
        <a:latin typeface="Tahoma"/>
      </a:defRPr>
    </a:lvl3pPr>
    <a:lvl4pPr marL="1600200" indent="1371600" algn="l" defTabSz="449262">
      <a:lnSpc>
        <a:spcPct val="100000"/>
      </a:lnSpc>
      <a:spcBef>
        <a:spcPts val="0"/>
      </a:spcBef>
      <a:spcAft>
        <a:spcPts val="0"/>
      </a:spcAft>
      <a:buNone/>
      <a:defRPr lang="en-GB" sz="1800" b="0" i="1">
        <a:solidFill>
          <a:schemeClr val="lt1"/>
        </a:solidFill>
        <a:latin typeface="Tahoma"/>
      </a:defRPr>
    </a:lvl4pPr>
    <a:lvl5pPr marL="2057400" indent="1828800" algn="l" defTabSz="449262">
      <a:lnSpc>
        <a:spcPct val="100000"/>
      </a:lnSpc>
      <a:spcBef>
        <a:spcPts val="0"/>
      </a:spcBef>
      <a:spcAft>
        <a:spcPts val="0"/>
      </a:spcAft>
      <a:buNone/>
      <a:defRPr lang="en-GB" sz="1800" b="0" i="1">
        <a:solidFill>
          <a:schemeClr val="lt1"/>
        </a:solidFill>
        <a:latin typeface="Tahoma"/>
      </a:defRPr>
    </a:lvl5pPr>
    <a:lvl6pPr>
      <a:defRPr lang="en-GB" sz="1800"/>
    </a:lvl6pPr>
    <a:lvl7pPr>
      <a:defRPr lang="en-GB" sz="1800"/>
    </a:lvl7pPr>
    <a:lvl8pPr>
      <a:defRPr lang="en-GB" sz="1800"/>
    </a:lvl8pPr>
    <a:lvl9pPr>
      <a:defRPr lang="en-GB" sz="1800"/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 /><Relationship Id="rId39" Type="http://schemas.openxmlformats.org/officeDocument/2006/relationships/tableStyles" Target="tableStyles.xml" /><Relationship Id="rId40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3794" name="AutoShape 1"/>
          <p:cNvSpPr>
            <a:spLocks noChangeShapeType="1" noGrp="1"/>
          </p:cNvSpPr>
          <p:nvPr/>
        </p:nvSpPr>
        <p:spPr bwMode="auto">
          <a:xfrm>
            <a:off x="0" y="0"/>
            <a:ext cx="6888162" cy="10020299"/>
          </a:xfrm>
          <a:prstGeom prst="roundRect">
            <a:avLst>
              <a:gd name="adj" fmla="val 23"/>
            </a:avLst>
          </a:prstGeom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3795" name="Rectangle 2"/>
          <p:cNvSpPr>
            <a:spLocks noChangeShapeType="1" noGrp="1"/>
          </p:cNvSpPr>
          <p:nvPr>
            <p:ph type="hdr" idx="0"/>
          </p:nvPr>
        </p:nvSpPr>
        <p:spPr bwMode="auto">
          <a:xfrm>
            <a:off x="0" y="0"/>
            <a:ext cx="2982912" cy="500062"/>
          </a:xfrm>
          <a:prstGeom prst="rect">
            <a:avLst/>
          </a:prstGeom>
          <a:noFill/>
        </p:spPr>
        <p:txBody>
          <a:bodyPr lIns="95094" tIns="49449" rIns="95094" bIns="49449"/>
          <a:lstStyle/>
          <a:p>
            <a:pPr>
              <a:defRPr/>
            </a:pPr>
            <a:endParaRPr sz="1400"/>
          </a:p>
        </p:txBody>
      </p:sp>
      <p:sp>
        <p:nvSpPr>
          <p:cNvPr id="33796" name="Rectangle 3"/>
          <p:cNvSpPr>
            <a:spLocks noChangeShapeType="1" noGrp="1"/>
          </p:cNvSpPr>
          <p:nvPr>
            <p:ph type="dt" idx="0"/>
          </p:nvPr>
        </p:nvSpPr>
        <p:spPr bwMode="auto">
          <a:xfrm>
            <a:off x="3902075" y="0"/>
            <a:ext cx="2982912" cy="500062"/>
          </a:xfrm>
          <a:prstGeom prst="rect">
            <a:avLst/>
          </a:prstGeom>
          <a:noFill/>
        </p:spPr>
        <p:txBody>
          <a:bodyPr lIns="95094" tIns="49449" rIns="95094" bIns="49449"/>
          <a:lstStyle/>
          <a:p>
            <a:pPr>
              <a:defRPr/>
            </a:pPr>
            <a:endParaRPr sz="1400"/>
          </a:p>
        </p:txBody>
      </p:sp>
      <p:sp>
        <p:nvSpPr>
          <p:cNvPr id="33797" name="Rectangle 4"/>
          <p:cNvSpPr>
            <a:spLocks noChangeShapeType="1" noGrp="1"/>
          </p:cNvSpPr>
          <p:nvPr>
            <p:ph type="sldImg" idx="0"/>
          </p:nvPr>
        </p:nvSpPr>
        <p:spPr bwMode="auto">
          <a:xfrm>
            <a:off x="938212" y="750887"/>
            <a:ext cx="5008562" cy="3756025"/>
          </a:xfrm>
          <a:prstGeom prst="rect">
            <a:avLst/>
          </a:prstGeom>
          <a:ln w="9360">
            <a:solidFill>
              <a:srgbClr val="000000"/>
            </a:solidFill>
            <a:round/>
            <a:headEnd/>
            <a:tailEnd/>
          </a:ln>
        </p:spPr>
        <p:txBody>
          <a:bodyPr lIns="95094" tIns="49449" rIns="95094" bIns="49449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3798" name="Rectangle 5"/>
          <p:cNvSpPr>
            <a:spLocks noChangeShapeType="1" noGrp="1"/>
          </p:cNvSpPr>
          <p:nvPr>
            <p:ph type="body" idx="0"/>
          </p:nvPr>
        </p:nvSpPr>
        <p:spPr bwMode="auto">
          <a:xfrm>
            <a:off x="688975" y="4759325"/>
            <a:ext cx="5508625" cy="4508500"/>
          </a:xfrm>
          <a:prstGeom prst="rect">
            <a:avLst/>
          </a:prstGeom>
          <a:noFill/>
        </p:spPr>
        <p:txBody>
          <a:bodyPr lIns="95094" tIns="49449" rIns="95094" bIns="49449"/>
          <a:lstStyle/>
          <a:p>
            <a:pPr>
              <a:defRPr/>
            </a:pPr>
            <a:endParaRPr sz="1400"/>
          </a:p>
        </p:txBody>
      </p:sp>
      <p:sp>
        <p:nvSpPr>
          <p:cNvPr id="33799" name="Rectangle 6"/>
          <p:cNvSpPr>
            <a:spLocks noChangeShapeType="1" noGrp="1"/>
          </p:cNvSpPr>
          <p:nvPr>
            <p:ph type="ftr" idx="0"/>
          </p:nvPr>
        </p:nvSpPr>
        <p:spPr bwMode="auto">
          <a:xfrm>
            <a:off x="0" y="9517062"/>
            <a:ext cx="2982912" cy="500062"/>
          </a:xfrm>
          <a:prstGeom prst="rect">
            <a:avLst/>
          </a:prstGeom>
          <a:noFill/>
        </p:spPr>
        <p:txBody>
          <a:bodyPr lIns="95094" tIns="49449" rIns="95094" bIns="49449" anchor="b"/>
          <a:lstStyle/>
          <a:p>
            <a:pPr>
              <a:defRPr/>
            </a:pPr>
            <a:endParaRPr sz="1400"/>
          </a:p>
        </p:txBody>
      </p:sp>
      <p:sp>
        <p:nvSpPr>
          <p:cNvPr id="33800" name="Rectangle 7"/>
          <p:cNvSpPr>
            <a:spLocks noChangeShapeType="1" noGrp="1"/>
          </p:cNvSpPr>
          <p:nvPr>
            <p:ph type="sldNum" idx="0"/>
          </p:nvPr>
        </p:nvSpPr>
        <p:spPr bwMode="auto">
          <a:xfrm>
            <a:off x="3902075" y="9517062"/>
            <a:ext cx="2982912" cy="500062"/>
          </a:xfrm>
          <a:prstGeom prst="rect">
            <a:avLst/>
          </a:prstGeom>
          <a:noFill/>
        </p:spPr>
        <p:txBody>
          <a:bodyPr lIns="95094" tIns="49449" rIns="95094" bIns="49449" anchor="b"/>
          <a:lstStyle>
            <a:lvl1pPr marL="0" indent="0" algn="l" defTabSz="4746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66787" algn="l"/>
                <a:tab pos="1931987" algn="l"/>
                <a:tab pos="2898775" algn="l"/>
                <a:tab pos="3863975" algn="l"/>
                <a:tab pos="4830762" algn="l"/>
                <a:tab pos="5797550" algn="l"/>
                <a:tab pos="6762750" algn="l"/>
                <a:tab pos="7729537" algn="l"/>
                <a:tab pos="8694737" algn="l"/>
                <a:tab pos="9661525" algn="l"/>
                <a:tab pos="10628312" algn="l"/>
              </a:tabLst>
              <a:defRPr sz="1800" b="0" i="0">
                <a:solidFill>
                  <a:schemeClr val="dk1"/>
                </a:solidFill>
                <a:latin typeface="Constantia"/>
              </a:defRPr>
            </a:lvl1pPr>
            <a:lvl2pPr marL="457200" indent="457200" algn="l" defTabSz="4746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66787" algn="l"/>
                <a:tab pos="1931987" algn="l"/>
                <a:tab pos="2898775" algn="l"/>
                <a:tab pos="3863975" algn="l"/>
                <a:tab pos="4830762" algn="l"/>
                <a:tab pos="5797550" algn="l"/>
                <a:tab pos="6762750" algn="l"/>
                <a:tab pos="7729537" algn="l"/>
                <a:tab pos="8694737" algn="l"/>
                <a:tab pos="9661525" algn="l"/>
                <a:tab pos="10628312" algn="l"/>
              </a:tabLst>
              <a:defRPr sz="1800" b="0" i="0">
                <a:solidFill>
                  <a:schemeClr val="dk1"/>
                </a:solidFill>
                <a:latin typeface="Constantia"/>
              </a:defRPr>
            </a:lvl2pPr>
            <a:lvl3pPr marL="914400" indent="914400" algn="l" defTabSz="4746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66787" algn="l"/>
                <a:tab pos="1931987" algn="l"/>
                <a:tab pos="2898775" algn="l"/>
                <a:tab pos="3863975" algn="l"/>
                <a:tab pos="4830762" algn="l"/>
                <a:tab pos="5797550" algn="l"/>
                <a:tab pos="6762750" algn="l"/>
                <a:tab pos="7729537" algn="l"/>
                <a:tab pos="8694737" algn="l"/>
                <a:tab pos="9661525" algn="l"/>
                <a:tab pos="10628312" algn="l"/>
              </a:tabLst>
              <a:defRPr sz="1800" b="0" i="0">
                <a:solidFill>
                  <a:schemeClr val="dk1"/>
                </a:solidFill>
                <a:latin typeface="Constantia"/>
              </a:defRPr>
            </a:lvl3pPr>
            <a:lvl4pPr marL="1371600" indent="1371600" algn="l" defTabSz="4746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66787" algn="l"/>
                <a:tab pos="1931987" algn="l"/>
                <a:tab pos="2898775" algn="l"/>
                <a:tab pos="3863975" algn="l"/>
                <a:tab pos="4830762" algn="l"/>
                <a:tab pos="5797550" algn="l"/>
                <a:tab pos="6762750" algn="l"/>
                <a:tab pos="7729537" algn="l"/>
                <a:tab pos="8694737" algn="l"/>
                <a:tab pos="9661525" algn="l"/>
                <a:tab pos="10628312" algn="l"/>
              </a:tabLst>
              <a:defRPr sz="1800" b="0" i="0">
                <a:solidFill>
                  <a:schemeClr val="dk1"/>
                </a:solidFill>
                <a:latin typeface="Constantia"/>
              </a:defRPr>
            </a:lvl4pPr>
            <a:lvl5pPr marL="1828800" indent="1828800" algn="l" defTabSz="4746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66787" algn="l"/>
                <a:tab pos="1931987" algn="l"/>
                <a:tab pos="2898775" algn="l"/>
                <a:tab pos="3863975" algn="l"/>
                <a:tab pos="4830762" algn="l"/>
                <a:tab pos="5797550" algn="l"/>
                <a:tab pos="6762750" algn="l"/>
                <a:tab pos="7729537" algn="l"/>
                <a:tab pos="8694737" algn="l"/>
                <a:tab pos="9661525" algn="l"/>
                <a:tab pos="10628312" algn="l"/>
              </a:tabLst>
              <a:defRPr sz="1800" b="0" i="0">
                <a:solidFill>
                  <a:schemeClr val="dk1"/>
                </a:solidFill>
                <a:latin typeface="Constantia"/>
              </a:defRPr>
            </a:lvl5pPr>
          </a:lstStyle>
          <a:p>
            <a:pPr marL="0" lvl="0" indent="0" algn="r" defTabSz="474662">
              <a:spcBef>
                <a:spcPts val="0"/>
              </a:spcBef>
              <a:buNone/>
              <a:tabLst>
                <a:tab pos="0" algn="l"/>
                <a:tab pos="966787" algn="l"/>
                <a:tab pos="1931987" algn="l"/>
                <a:tab pos="2898775" algn="l"/>
                <a:tab pos="3863975" algn="l"/>
                <a:tab pos="4830762" algn="l"/>
                <a:tab pos="5797550" algn="l"/>
                <a:tab pos="6762750" algn="l"/>
                <a:tab pos="7729537" algn="l"/>
                <a:tab pos="8694737" algn="l"/>
                <a:tab pos="9661525" algn="l"/>
                <a:tab pos="10628312" algn="l"/>
              </a:tabLst>
              <a:defRPr/>
            </a:pPr>
            <a:fld id="{D038279B-FC19-497E-A7D1-5ADD9CAF016F}" type="slidenum">
              <a:rPr lang="ru-RU" sz="1300">
                <a:solidFill>
                  <a:srgbClr val="000000"/>
                </a:solidFill>
              </a:rPr>
              <a:t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>
      <a:spcBef>
        <a:spcPts val="0"/>
      </a:spcBef>
      <a:spcAft>
        <a:spcPts val="0"/>
      </a:spcAft>
      <a:buClr>
        <a:srgbClr val="000000"/>
      </a:buClr>
      <a:buSzPct val="100000"/>
      <a:buFont typeface="Times New Roman"/>
      <a:defRPr sz="1200">
        <a:solidFill>
          <a:srgbClr val="000000"/>
        </a:solidFill>
        <a:latin typeface="Times New Roman"/>
        <a:ea typeface="+mn-ea"/>
        <a:cs typeface="+mn-cs"/>
      </a:defRPr>
    </a:lvl1pPr>
    <a:lvl2pPr marL="742950" indent="-285750" algn="l" defTabSz="449263">
      <a:spcBef>
        <a:spcPts val="0"/>
      </a:spcBef>
      <a:spcAft>
        <a:spcPts val="0"/>
      </a:spcAft>
      <a:buClr>
        <a:srgbClr val="000000"/>
      </a:buClr>
      <a:buSzPct val="100000"/>
      <a:buFont typeface="Times New Roman"/>
      <a:defRPr sz="1200">
        <a:solidFill>
          <a:srgbClr val="000000"/>
        </a:solidFill>
        <a:latin typeface="Times New Roman"/>
        <a:ea typeface="+mn-ea"/>
        <a:cs typeface="+mn-cs"/>
      </a:defRPr>
    </a:lvl2pPr>
    <a:lvl3pPr marL="1143000" indent="-228600" algn="l" defTabSz="449263">
      <a:spcBef>
        <a:spcPts val="0"/>
      </a:spcBef>
      <a:spcAft>
        <a:spcPts val="0"/>
      </a:spcAft>
      <a:buClr>
        <a:srgbClr val="000000"/>
      </a:buClr>
      <a:buSzPct val="100000"/>
      <a:buFont typeface="Times New Roman"/>
      <a:defRPr sz="1200">
        <a:solidFill>
          <a:srgbClr val="000000"/>
        </a:solidFill>
        <a:latin typeface="Times New Roman"/>
        <a:ea typeface="+mn-ea"/>
        <a:cs typeface="+mn-cs"/>
      </a:defRPr>
    </a:lvl3pPr>
    <a:lvl4pPr marL="1600200" indent="-228600" algn="l" defTabSz="449263">
      <a:spcBef>
        <a:spcPts val="0"/>
      </a:spcBef>
      <a:spcAft>
        <a:spcPts val="0"/>
      </a:spcAft>
      <a:buClr>
        <a:srgbClr val="000000"/>
      </a:buClr>
      <a:buSzPct val="100000"/>
      <a:buFont typeface="Times New Roman"/>
      <a:defRPr sz="1200">
        <a:solidFill>
          <a:srgbClr val="000000"/>
        </a:solidFill>
        <a:latin typeface="Times New Roman"/>
        <a:ea typeface="+mn-ea"/>
        <a:cs typeface="+mn-cs"/>
      </a:defRPr>
    </a:lvl4pPr>
    <a:lvl5pPr marL="2057400" indent="-228600" algn="l" defTabSz="449263">
      <a:spcBef>
        <a:spcPts val="0"/>
      </a:spcBef>
      <a:spcAft>
        <a:spcPts val="0"/>
      </a:spcAft>
      <a:buClr>
        <a:srgbClr val="000000"/>
      </a:buClr>
      <a:buSzPct val="100000"/>
      <a:buFont typeface="Times New Roman"/>
      <a:defRPr sz="1200">
        <a:solidFill>
          <a:srgbClr val="000000"/>
        </a:solidFill>
        <a:latin typeface="Times New Roman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ChangeShapeType="1" noGrp="1"/>
          </p:cNvSpPr>
          <p:nvPr>
            <p:ph type="sldNum"/>
          </p:nvPr>
        </p:nvSpPr>
        <p:spPr bwMode="auto">
          <a:xfrm>
            <a:off x="3902075" y="9517062"/>
            <a:ext cx="2982912" cy="500062"/>
          </a:xfrm>
          <a:prstGeom prst="rect">
            <a:avLst/>
          </a:prstGeom>
          <a:noFill/>
        </p:spPr>
        <p:txBody>
          <a:bodyPr lIns="95094" tIns="49449" rIns="95094" bIns="49449" anchor="b"/>
          <a:lstStyle/>
          <a:p>
            <a:pPr lvl="0" algn="r" defTabSz="474662">
              <a:buNone/>
              <a:tabLst>
                <a:tab pos="0" algn="l"/>
                <a:tab pos="966787" algn="l"/>
                <a:tab pos="1931987" algn="l"/>
                <a:tab pos="2898775" algn="l"/>
                <a:tab pos="3863975" algn="l"/>
                <a:tab pos="4830762" algn="l"/>
                <a:tab pos="5797550" algn="l"/>
                <a:tab pos="6762750" algn="l"/>
                <a:tab pos="7729537" algn="l"/>
                <a:tab pos="8694737" algn="l"/>
                <a:tab pos="9661525" algn="l"/>
                <a:tab pos="10628312" algn="l"/>
              </a:tabLst>
              <a:defRPr/>
            </a:pPr>
            <a:fld id="{D038279B-FC19-497E-A7D1-5ADD9CAF016F}" type="slidenum">
              <a:rPr lang="ru-RU" sz="1300">
                <a:solidFill>
                  <a:srgbClr val="000000"/>
                </a:solidFill>
              </a:rPr>
              <a:t/>
            </a:fld>
            <a:endParaRPr/>
          </a:p>
        </p:txBody>
      </p:sp>
      <p:sp>
        <p:nvSpPr>
          <p:cNvPr id="34819" name="Rectangle 7"/>
          <p:cNvSpPr txBox="1">
            <a:spLocks noChangeShapeType="1" noGrp="1"/>
          </p:cNvSpPr>
          <p:nvPr>
            <p:ph type="sldNum"/>
          </p:nvPr>
        </p:nvSpPr>
        <p:spPr bwMode="auto">
          <a:xfrm>
            <a:off x="3902075" y="9517062"/>
            <a:ext cx="2982912" cy="500062"/>
          </a:xfrm>
          <a:prstGeom prst="rect">
            <a:avLst/>
          </a:prstGeom>
          <a:noFill/>
        </p:spPr>
        <p:txBody>
          <a:bodyPr lIns="95094" tIns="49449" rIns="95094" bIns="49449" anchor="b"/>
          <a:lstStyle/>
          <a:p>
            <a:pPr lvl="0" algn="r" defTabSz="474662">
              <a:buNone/>
              <a:tabLst>
                <a:tab pos="0" algn="l"/>
                <a:tab pos="966787" algn="l"/>
                <a:tab pos="1931987" algn="l"/>
                <a:tab pos="2898775" algn="l"/>
                <a:tab pos="3863975" algn="l"/>
                <a:tab pos="4830762" algn="l"/>
                <a:tab pos="5797550" algn="l"/>
                <a:tab pos="6762750" algn="l"/>
                <a:tab pos="7729537" algn="l"/>
                <a:tab pos="8694737" algn="l"/>
                <a:tab pos="9661525" algn="l"/>
                <a:tab pos="10628312" algn="l"/>
              </a:tabLst>
              <a:defRPr/>
            </a:pPr>
            <a:fld id="{D038279B-FC19-497E-A7D1-5ADD9CAF016F}" type="slidenum">
              <a:rPr lang="ru-RU" sz="1300">
                <a:solidFill>
                  <a:srgbClr val="000000"/>
                </a:solidFill>
                <a:ea typeface="Arial"/>
              </a:rPr>
              <a:t/>
            </a:fld>
            <a:endParaRPr/>
          </a:p>
        </p:txBody>
      </p:sp>
      <p:sp>
        <p:nvSpPr>
          <p:cNvPr id="34820" name="Rectangle 2"/>
          <p:cNvSpPr>
            <a:spLocks noChangeShapeType="1" noGrp="1"/>
          </p:cNvSpPr>
          <p:nvPr>
            <p:ph type="sldImg" idx="0"/>
          </p:nvPr>
        </p:nvSpPr>
        <p:spPr bwMode="auto">
          <a:xfrm>
            <a:off x="939800" y="750887"/>
            <a:ext cx="5010149" cy="3757612"/>
          </a:xfrm>
          <a:prstGeom prst="rect">
            <a:avLst/>
          </a:prstGeom>
        </p:spPr>
        <p:txBody>
          <a:bodyPr lIns="95094" tIns="49449" rIns="95094" bIns="49449" anchor="t"/>
          <a:lstStyle/>
          <a:p>
            <a:pPr>
              <a:defRPr/>
            </a:pPr>
            <a:endParaRPr sz="1400"/>
          </a:p>
        </p:txBody>
      </p:sp>
      <p:sp>
        <p:nvSpPr>
          <p:cNvPr id="34821" name="Rectangle 3"/>
          <p:cNvSpPr>
            <a:spLocks noChangeShapeType="1" noGrp="1"/>
          </p:cNvSpPr>
          <p:nvPr>
            <p:ph type="body" idx="1"/>
          </p:nvPr>
        </p:nvSpPr>
        <p:spPr bwMode="auto">
          <a:xfrm>
            <a:off x="688975" y="4759325"/>
            <a:ext cx="5510212" cy="4510087"/>
          </a:xfrm>
          <a:prstGeom prst="rect">
            <a:avLst/>
          </a:prstGeom>
          <a:noFill/>
        </p:spPr>
        <p:txBody>
          <a:bodyPr lIns="95094" tIns="49449" rIns="95094" bIns="49449" anchor="t"/>
          <a:lstStyle/>
          <a:p>
            <a:pPr lvl="0">
              <a:defRPr/>
            </a:pPr>
            <a:r>
              <a:rPr lang="ru-RU"/>
              <a:t>Мы представляем Верхнекужебарскую среднюю школу им. Виктора Петровича Астафьева Каратузского района Красноярского края.</a:t>
            </a:r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ChangeShapeType="1" noGrp="1"/>
          </p:cNvSpPr>
          <p:nvPr>
            <p:ph type="sldNum"/>
          </p:nvPr>
        </p:nvSpPr>
        <p:spPr bwMode="auto">
          <a:xfrm>
            <a:off x="3902075" y="9517062"/>
            <a:ext cx="2982912" cy="500062"/>
          </a:xfrm>
          <a:prstGeom prst="rect">
            <a:avLst/>
          </a:prstGeom>
          <a:noFill/>
        </p:spPr>
        <p:txBody>
          <a:bodyPr lIns="95094" tIns="49449" rIns="95094" bIns="49449" anchor="b"/>
          <a:lstStyle/>
          <a:p>
            <a:pPr lvl="0" algn="r" defTabSz="474662">
              <a:buNone/>
              <a:tabLst>
                <a:tab pos="0" algn="l"/>
                <a:tab pos="966787" algn="l"/>
                <a:tab pos="1931987" algn="l"/>
                <a:tab pos="2898775" algn="l"/>
                <a:tab pos="3863975" algn="l"/>
                <a:tab pos="4830762" algn="l"/>
                <a:tab pos="5797550" algn="l"/>
                <a:tab pos="6762750" algn="l"/>
                <a:tab pos="7729537" algn="l"/>
                <a:tab pos="8694737" algn="l"/>
                <a:tab pos="9661525" algn="l"/>
                <a:tab pos="10628312" algn="l"/>
              </a:tabLst>
              <a:defRPr/>
            </a:pPr>
            <a:fld id="{D038279B-FC19-497E-A7D1-5ADD9CAF016F}" type="slidenum">
              <a:rPr lang="ru-RU" sz="1300">
                <a:solidFill>
                  <a:srgbClr val="000000"/>
                </a:solidFill>
              </a:rPr>
              <a:t/>
            </a:fld>
            <a:endParaRPr/>
          </a:p>
        </p:txBody>
      </p:sp>
      <p:sp>
        <p:nvSpPr>
          <p:cNvPr id="35843" name="Rectangle 7"/>
          <p:cNvSpPr txBox="1">
            <a:spLocks noChangeShapeType="1" noGrp="1"/>
          </p:cNvSpPr>
          <p:nvPr>
            <p:ph type="sldNum"/>
          </p:nvPr>
        </p:nvSpPr>
        <p:spPr bwMode="auto">
          <a:xfrm>
            <a:off x="3902075" y="9517062"/>
            <a:ext cx="2982912" cy="500062"/>
          </a:xfrm>
          <a:prstGeom prst="rect">
            <a:avLst/>
          </a:prstGeom>
          <a:noFill/>
        </p:spPr>
        <p:txBody>
          <a:bodyPr lIns="95094" tIns="49449" rIns="95094" bIns="49449" anchor="b"/>
          <a:lstStyle/>
          <a:p>
            <a:pPr lvl="0" algn="r" defTabSz="474662">
              <a:buNone/>
              <a:tabLst>
                <a:tab pos="0" algn="l"/>
                <a:tab pos="966787" algn="l"/>
                <a:tab pos="1931987" algn="l"/>
                <a:tab pos="2898775" algn="l"/>
                <a:tab pos="3863975" algn="l"/>
                <a:tab pos="4830762" algn="l"/>
                <a:tab pos="5797550" algn="l"/>
                <a:tab pos="6762750" algn="l"/>
                <a:tab pos="7729537" algn="l"/>
                <a:tab pos="8694737" algn="l"/>
                <a:tab pos="9661525" algn="l"/>
                <a:tab pos="10628312" algn="l"/>
              </a:tabLst>
              <a:defRPr/>
            </a:pPr>
            <a:fld id="{D038279B-FC19-497E-A7D1-5ADD9CAF016F}" type="slidenum">
              <a:rPr lang="ru-RU" sz="1300">
                <a:solidFill>
                  <a:srgbClr val="000000"/>
                </a:solidFill>
                <a:ea typeface="Arial"/>
              </a:rPr>
              <a:t/>
            </a:fld>
            <a:endParaRPr/>
          </a:p>
        </p:txBody>
      </p:sp>
      <p:sp>
        <p:nvSpPr>
          <p:cNvPr id="35844" name="Rectangle 2"/>
          <p:cNvSpPr>
            <a:spLocks noChangeShapeType="1" noGrp="1"/>
          </p:cNvSpPr>
          <p:nvPr>
            <p:ph type="sldImg" idx="0"/>
          </p:nvPr>
        </p:nvSpPr>
        <p:spPr bwMode="auto">
          <a:xfrm>
            <a:off x="939800" y="750887"/>
            <a:ext cx="5010149" cy="3757612"/>
          </a:xfrm>
          <a:prstGeom prst="rect">
            <a:avLst/>
          </a:prstGeom>
        </p:spPr>
        <p:txBody>
          <a:bodyPr lIns="95094" tIns="49449" rIns="95094" bIns="49449" anchor="t"/>
          <a:lstStyle/>
          <a:p>
            <a:pPr>
              <a:defRPr/>
            </a:pPr>
            <a:endParaRPr sz="1400"/>
          </a:p>
        </p:txBody>
      </p:sp>
      <p:sp>
        <p:nvSpPr>
          <p:cNvPr id="35845" name="Rectangle 3"/>
          <p:cNvSpPr>
            <a:spLocks noChangeShapeType="1" noGrp="1"/>
          </p:cNvSpPr>
          <p:nvPr>
            <p:ph type="body" idx="1"/>
          </p:nvPr>
        </p:nvSpPr>
        <p:spPr bwMode="auto">
          <a:xfrm>
            <a:off x="688975" y="4759325"/>
            <a:ext cx="5510212" cy="4510087"/>
          </a:xfrm>
          <a:prstGeom prst="rect">
            <a:avLst/>
          </a:prstGeom>
          <a:noFill/>
        </p:spPr>
        <p:txBody>
          <a:bodyPr lIns="95094" tIns="49449" rIns="95094" bIns="49449" anchor="t"/>
          <a:lstStyle/>
          <a:p>
            <a:pPr lvl="0">
              <a:defRPr/>
            </a:pPr>
            <a:r>
              <a:rPr lang="ru-RU"/>
              <a:t>Село тупиковое – дальше нас ехать некуда.</a:t>
            </a:r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title" userDrawn="1">
  <p:cSld name="Title and Objec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30" name="Shape 1030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-3175"/>
            <a:ext cx="8228012" cy="1373187"/>
          </a:xfrm>
          <a:prstGeom prst="rect">
            <a:avLst/>
          </a:prstGeom>
          <a:noFill/>
        </p:spPr>
        <p:txBody>
          <a:bodyPr lIns="90000" tIns="46800" rIns="90000" bIns="46800" anchor="b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en-GB"/>
              <a:t>Для правки текста заголовка щелкните мышью</a:t>
            </a:r>
            <a:endParaRPr/>
          </a:p>
        </p:txBody>
      </p:sp>
      <p:sp>
        <p:nvSpPr>
          <p:cNvPr id="1029" name="Shape 1029"/>
          <p:cNvSpPr>
            <a:spLocks noChangeShapeType="1" noGrp="1"/>
          </p:cNvSpPr>
          <p:nvPr>
            <p:ph idx="1"/>
          </p:nvPr>
        </p:nvSpPr>
        <p:spPr bwMode="auto">
          <a:xfrm>
            <a:off x="457200" y="1447800"/>
            <a:ext cx="8228012" cy="4676775"/>
          </a:xfrm>
          <a:prstGeom prst="rect">
            <a:avLst/>
          </a:prstGeom>
          <a:noFill/>
        </p:spPr>
        <p:txBody>
          <a:bodyPr lIns="90000" tIns="46800" rIns="90000" bIns="46800"/>
          <a:lstStyle>
            <a:lvl1pPr marL="342900" indent="0" algn="l" defTabSz="44926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600" b="0" i="0">
                <a:solidFill>
                  <a:srgbClr val="FFFFFF"/>
                </a:solidFill>
                <a:latin typeface="Constantia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2400" b="0" i="0">
                <a:solidFill>
                  <a:srgbClr val="E7DEC9"/>
                </a:solidFill>
                <a:latin typeface="Constantia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2100" b="0" i="0">
                <a:solidFill>
                  <a:srgbClr val="FFFFFF"/>
                </a:solidFill>
                <a:latin typeface="Constantia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900" b="0" i="0">
                <a:solidFill>
                  <a:srgbClr val="FFFFFF"/>
                </a:solidFill>
                <a:latin typeface="Constantia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338"/>
              </a:spcBef>
              <a:spcAft>
                <a:spcPts val="0"/>
              </a:spcAft>
              <a:buNone/>
              <a:defRPr sz="1600" b="0" i="0">
                <a:solidFill>
                  <a:srgbClr val="FFFFFF"/>
                </a:solidFill>
                <a:latin typeface="Constantia"/>
              </a:defRPr>
            </a:lvl5pPr>
          </a:lstStyle>
          <a:p>
            <a:pPr marL="342900" lvl="0" indent="-342900">
              <a:spcBef>
                <a:spcPts val="600"/>
              </a:spcBef>
              <a:buNone/>
              <a:defRPr/>
            </a:pPr>
            <a:r>
              <a:rPr lang="en-GB"/>
              <a:t>Для правки структуры щелкните мышью</a:t>
            </a:r>
            <a:endParaRPr/>
          </a:p>
          <a:p>
            <a:pPr marL="742950" lvl="1" indent="-285750">
              <a:spcBef>
                <a:spcPts val="300"/>
              </a:spcBef>
              <a:buNone/>
              <a:defRPr/>
            </a:pPr>
            <a:r>
              <a:rPr lang="en-GB"/>
              <a:t>Второй уровень структуры</a:t>
            </a:r>
            <a:endParaRPr/>
          </a:p>
          <a:p>
            <a:pPr marL="1143000" lvl="2" indent="-228600">
              <a:spcBef>
                <a:spcPts val="300"/>
              </a:spcBef>
              <a:buNone/>
              <a:defRPr/>
            </a:pPr>
            <a:r>
              <a:rPr lang="en-GB"/>
              <a:t>Третий уровень структуры</a:t>
            </a:r>
            <a:endParaRPr/>
          </a:p>
          <a:p>
            <a:pPr marL="1600200" lvl="3" indent="-228600">
              <a:spcBef>
                <a:spcPts val="300"/>
              </a:spcBef>
              <a:buNone/>
              <a:defRPr/>
            </a:pPr>
            <a:r>
              <a:rPr lang="en-GB"/>
              <a:t>Четвертый уровень структуры</a:t>
            </a:r>
            <a:endParaRPr/>
          </a:p>
          <a:p>
            <a:pPr marL="2057400" lvl="4" indent="-228600">
              <a:spcBef>
                <a:spcPts val="338"/>
              </a:spcBef>
              <a:buNone/>
              <a:defRPr/>
            </a:pPr>
            <a:r>
              <a:rPr lang="en-GB"/>
              <a:t>Пятый уровень структуры</a:t>
            </a:r>
            <a:endParaRPr/>
          </a:p>
          <a:p>
            <a:pPr marL="342900" lvl="0" indent="-342900">
              <a:spcBef>
                <a:spcPts val="600"/>
              </a:spcBef>
              <a:buNone/>
              <a:defRPr/>
            </a:pPr>
            <a:r>
              <a:rPr lang="en-GB"/>
              <a:t>Шестой уровень структуры</a:t>
            </a:r>
            <a:endParaRPr/>
          </a:p>
          <a:p>
            <a:pPr marL="342900" lvl="0" indent="-342900">
              <a:spcBef>
                <a:spcPts val="600"/>
              </a:spcBef>
              <a:buNone/>
              <a:defRPr/>
            </a:pPr>
            <a:r>
              <a:rPr lang="en-GB"/>
              <a:t>Седьмой уровень структуры</a:t>
            </a:r>
            <a:endParaRPr/>
          </a:p>
          <a:p>
            <a:pPr marL="342900" lvl="0" indent="-342900">
              <a:spcBef>
                <a:spcPts val="600"/>
              </a:spcBef>
              <a:buNone/>
              <a:defRPr/>
            </a:pPr>
            <a:r>
              <a:rPr lang="en-GB"/>
              <a:t>Восьмой уровень структуры</a:t>
            </a:r>
            <a:endParaRPr/>
          </a:p>
          <a:p>
            <a:pPr marL="342900" lvl="0" indent="-342900">
              <a:spcBef>
                <a:spcPts val="600"/>
              </a:spcBef>
              <a:buNone/>
              <a:defRPr/>
            </a:pPr>
            <a:r>
              <a:rPr lang="en-GB"/>
              <a:t>Девятый уровень структуры</a:t>
            </a:r>
            <a:endParaRPr/>
          </a:p>
        </p:txBody>
      </p:sp>
      <p:sp>
        <p:nvSpPr>
          <p:cNvPr id="1010" name="Shape 1010"/>
          <p:cNvSpPr>
            <a:spLocks noChangeShapeType="1" noGrp="1"/>
          </p:cNvSpPr>
          <p:nvPr>
            <p:ph type="dt"/>
          </p:nvPr>
        </p:nvSpPr>
        <p:spPr bwMode="auto"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1011" name="Shape 1011"/>
          <p:cNvSpPr>
            <a:spLocks noChangeShapeType="1" noGrp="1"/>
          </p:cNvSpPr>
          <p:nvPr>
            <p:ph type="ftr"/>
          </p:nvPr>
        </p:nvSpPr>
        <p:spPr bwMode="auto">
          <a:prstGeom prst="rect">
            <a:avLst/>
          </a:prstGeom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1032" name="Shape 1032"/>
          <p:cNvSpPr>
            <a:spLocks noChangeShapeType="1" noGrp="1"/>
          </p:cNvSpPr>
          <p:nvPr>
            <p:ph type="sldNum" idx="0"/>
          </p:nvPr>
        </p:nvSpPr>
        <p:spPr bwMode="auto">
          <a:xfrm>
            <a:off x="8410575" y="6181725"/>
            <a:ext cx="608012" cy="455612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onstantia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onstantia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onstantia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onstantia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onstantia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1600">
                <a:solidFill>
                  <a:srgbClr val="E7DEC9"/>
                </a:solidFill>
              </a:rPr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type="blank" userDrawn="1">
  <p:cSld name="Blank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gradFill>
          <a:gsLst>
            <a:gs pos="0">
              <a:srgbClr val="DDDDDD"/>
            </a:gs>
            <a:gs pos="100000">
              <a:srgbClr val="FFFFFF"/>
            </a:gs>
          </a:gsLst>
          <a:lin ang="5400000" scaled="1"/>
        </a:gra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26" name="Line 1"/>
          <p:cNvSpPr>
            <a:spLocks noChangeShapeType="1" noGrp="1"/>
          </p:cNvSpPr>
          <p:nvPr/>
        </p:nvSpPr>
        <p:spPr bwMode="auto">
          <a:xfrm>
            <a:off x="1463675" y="3549650"/>
            <a:ext cx="2971800" cy="1587"/>
          </a:xfrm>
          <a:prstGeom prst="line">
            <a:avLst/>
          </a:prstGeom>
          <a:noFill/>
          <a:ln w="9360">
            <a:solidFill>
              <a:srgbClr val="E9E8E7"/>
            </a:solidFill>
            <a:miter/>
            <a:headEnd/>
            <a:tailEnd/>
          </a:ln>
          <a:effectLst>
            <a:outerShdw algn="ctr" rotWithShape="0">
              <a:srgbClr val="000000">
                <a:alpha val="54901"/>
              </a:srgbClr>
            </a:outerShdw>
          </a:effectLst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1027" name="Line 2"/>
          <p:cNvSpPr>
            <a:spLocks noChangeShapeType="1" noGrp="1"/>
          </p:cNvSpPr>
          <p:nvPr/>
        </p:nvSpPr>
        <p:spPr bwMode="auto">
          <a:xfrm>
            <a:off x="4708525" y="3549650"/>
            <a:ext cx="2971800" cy="1587"/>
          </a:xfrm>
          <a:prstGeom prst="line">
            <a:avLst/>
          </a:prstGeom>
          <a:noFill/>
          <a:ln w="9360">
            <a:solidFill>
              <a:srgbClr val="E9E8E7"/>
            </a:solidFill>
            <a:miter/>
            <a:headEnd/>
            <a:tailEnd/>
          </a:ln>
          <a:effectLst>
            <a:outerShdw algn="ctr" rotWithShape="0">
              <a:srgbClr val="000000">
                <a:alpha val="54901"/>
              </a:srgbClr>
            </a:outerShdw>
          </a:effectLst>
        </p:spPr>
        <p:txBody>
          <a:bodyPr lIns="91440" tIns="45720" rIns="91440" bIns="45720"/>
          <a:lstStyle/>
          <a:p>
            <a:pPr>
              <a:defRPr/>
            </a:pPr>
            <a:endParaRPr sz="1400"/>
          </a:p>
        </p:txBody>
      </p:sp>
      <p:sp>
        <p:nvSpPr>
          <p:cNvPr id="1028" name="Oval 3"/>
          <p:cNvSpPr>
            <a:spLocks noChangeShapeType="1" noGrp="1"/>
          </p:cNvSpPr>
          <p:nvPr/>
        </p:nvSpPr>
        <p:spPr bwMode="auto">
          <a:xfrm>
            <a:off x="4540250" y="3525837"/>
            <a:ext cx="46037" cy="46037"/>
          </a:xfrm>
          <a:prstGeom prst="ellipse">
            <a:avLst/>
          </a:prstGeom>
          <a:solidFill>
            <a:srgbClr val="FEB80A"/>
          </a:solidFill>
          <a:ln w="38160">
            <a:solidFill>
              <a:srgbClr val="FEB80A"/>
            </a:solidFill>
            <a:miter/>
            <a:headEnd/>
            <a:tailEnd/>
          </a:ln>
          <a:effectLst>
            <a:outerShdw algn="ctr" rotWithShape="0">
              <a:srgbClr val="000000">
                <a:alpha val="54901"/>
              </a:srgbClr>
            </a:outerShdw>
          </a:effectLst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029" name="Rectangle 4"/>
          <p:cNvSpPr>
            <a:spLocks noChangeShapeType="1" noGrp="1"/>
          </p:cNvSpPr>
          <p:nvPr>
            <p:ph type="body" idx="1"/>
          </p:nvPr>
        </p:nvSpPr>
        <p:spPr bwMode="auto">
          <a:xfrm>
            <a:off x="457200" y="1447800"/>
            <a:ext cx="8228012" cy="4676775"/>
          </a:xfrm>
          <a:prstGeom prst="rect">
            <a:avLst/>
          </a:prstGeom>
          <a:noFill/>
        </p:spPr>
        <p:txBody>
          <a:bodyPr lIns="90000" tIns="46800" rIns="90000" bIns="46800"/>
          <a:lstStyle>
            <a:lvl1pPr marL="342900" indent="0" algn="l" defTabSz="44926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600" b="0" i="0">
                <a:solidFill>
                  <a:srgbClr val="FFFFFF"/>
                </a:solidFill>
                <a:latin typeface="Constantia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2400" b="0" i="0">
                <a:solidFill>
                  <a:srgbClr val="E7DEC9"/>
                </a:solidFill>
                <a:latin typeface="Constantia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2100" b="0" i="0">
                <a:solidFill>
                  <a:srgbClr val="FFFFFF"/>
                </a:solidFill>
                <a:latin typeface="Constantia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900" b="0" i="0">
                <a:solidFill>
                  <a:srgbClr val="FFFFFF"/>
                </a:solidFill>
                <a:latin typeface="Constantia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338"/>
              </a:spcBef>
              <a:spcAft>
                <a:spcPts val="0"/>
              </a:spcAft>
              <a:buNone/>
              <a:defRPr sz="1600" b="0" i="0">
                <a:solidFill>
                  <a:srgbClr val="FFFFFF"/>
                </a:solidFill>
                <a:latin typeface="Constantia"/>
              </a:defRPr>
            </a:lvl5pPr>
          </a:lstStyle>
          <a:p>
            <a:pPr marL="342900" lvl="0" indent="-342900">
              <a:spcBef>
                <a:spcPts val="600"/>
              </a:spcBef>
              <a:buNone/>
              <a:defRPr/>
            </a:pPr>
            <a:r>
              <a:rPr lang="en-GB"/>
              <a:t>Для правки структуры щелкните мышью</a:t>
            </a:r>
            <a:endParaRPr/>
          </a:p>
          <a:p>
            <a:pPr marL="742950" lvl="1" indent="-285750">
              <a:spcBef>
                <a:spcPts val="300"/>
              </a:spcBef>
              <a:buNone/>
              <a:defRPr/>
            </a:pPr>
            <a:r>
              <a:rPr lang="en-GB"/>
              <a:t>Второй уровень структуры</a:t>
            </a:r>
            <a:endParaRPr/>
          </a:p>
          <a:p>
            <a:pPr marL="1143000" lvl="2" indent="-228600">
              <a:spcBef>
                <a:spcPts val="300"/>
              </a:spcBef>
              <a:buNone/>
              <a:defRPr/>
            </a:pPr>
            <a:r>
              <a:rPr lang="en-GB"/>
              <a:t>Третий уровень структуры</a:t>
            </a:r>
            <a:endParaRPr/>
          </a:p>
          <a:p>
            <a:pPr marL="1600200" lvl="3" indent="-228600">
              <a:spcBef>
                <a:spcPts val="300"/>
              </a:spcBef>
              <a:buNone/>
              <a:defRPr/>
            </a:pPr>
            <a:r>
              <a:rPr lang="en-GB"/>
              <a:t>Четвертый уровень структуры</a:t>
            </a:r>
            <a:endParaRPr/>
          </a:p>
          <a:p>
            <a:pPr marL="2057400" lvl="4" indent="-228600">
              <a:spcBef>
                <a:spcPts val="338"/>
              </a:spcBef>
              <a:buNone/>
              <a:defRPr/>
            </a:pPr>
            <a:r>
              <a:rPr lang="en-GB"/>
              <a:t>Пятый уровень структуры</a:t>
            </a:r>
            <a:endParaRPr/>
          </a:p>
          <a:p>
            <a:pPr marL="342900" lvl="0" indent="-342900">
              <a:spcBef>
                <a:spcPts val="600"/>
              </a:spcBef>
              <a:buNone/>
              <a:defRPr/>
            </a:pPr>
            <a:r>
              <a:rPr lang="en-GB"/>
              <a:t>Шестой уровень структуры</a:t>
            </a:r>
            <a:endParaRPr/>
          </a:p>
          <a:p>
            <a:pPr marL="342900" lvl="0" indent="-342900">
              <a:spcBef>
                <a:spcPts val="600"/>
              </a:spcBef>
              <a:buNone/>
              <a:defRPr/>
            </a:pPr>
            <a:r>
              <a:rPr lang="en-GB"/>
              <a:t>Седьмой уровень структуры</a:t>
            </a:r>
            <a:endParaRPr/>
          </a:p>
          <a:p>
            <a:pPr marL="342900" lvl="0" indent="-342900">
              <a:spcBef>
                <a:spcPts val="600"/>
              </a:spcBef>
              <a:buNone/>
              <a:defRPr/>
            </a:pPr>
            <a:r>
              <a:rPr lang="en-GB"/>
              <a:t>Восьмой уровень структуры</a:t>
            </a:r>
            <a:endParaRPr/>
          </a:p>
          <a:p>
            <a:pPr marL="342900" lvl="0" indent="-342900">
              <a:spcBef>
                <a:spcPts val="600"/>
              </a:spcBef>
              <a:buNone/>
              <a:defRPr/>
            </a:pPr>
            <a:r>
              <a:rPr lang="en-GB"/>
              <a:t>Девятый уровень структуры</a:t>
            </a:r>
            <a:endParaRPr/>
          </a:p>
        </p:txBody>
      </p:sp>
      <p:sp>
        <p:nvSpPr>
          <p:cNvPr id="1030" name="Rectangle 5"/>
          <p:cNvSpPr>
            <a:spLocks noChangeShapeType="1" noGrp="1"/>
          </p:cNvSpPr>
          <p:nvPr>
            <p:ph type="title" idx="0"/>
          </p:nvPr>
        </p:nvSpPr>
        <p:spPr bwMode="auto">
          <a:xfrm>
            <a:off x="457200" y="-3175"/>
            <a:ext cx="8228012" cy="1373187"/>
          </a:xfrm>
          <a:prstGeom prst="rect">
            <a:avLst/>
          </a:prstGeom>
          <a:noFill/>
        </p:spPr>
        <p:txBody>
          <a:bodyPr lIns="90000" tIns="46800" rIns="90000" bIns="46800" anchor="b"/>
          <a:lstStyle/>
          <a:p>
            <a:pPr marL="0" lvl="0" indent="0">
              <a:spcBef>
                <a:spcPts val="0"/>
              </a:spcBef>
              <a:buNone/>
              <a:defRPr/>
            </a:pPr>
            <a:r>
              <a:rPr lang="en-GB"/>
              <a:t>Для правки текста заголовка щелкните мышью</a:t>
            </a:r>
            <a:endParaRPr/>
          </a:p>
        </p:txBody>
      </p:sp>
      <p:sp>
        <p:nvSpPr>
          <p:cNvPr id="1031" name="Text Box 6"/>
          <p:cNvSpPr txBox="1">
            <a:spLocks noChangeShapeType="1" noGrp="1"/>
          </p:cNvSpPr>
          <p:nvPr/>
        </p:nvSpPr>
        <p:spPr bwMode="auto">
          <a:xfrm>
            <a:off x="5791200" y="6165850"/>
            <a:ext cx="2590800" cy="460375"/>
          </a:xfrm>
          <a:prstGeom prst="rect">
            <a:avLst/>
          </a:prstGeom>
          <a:noFill/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032" name="Rectangle 7"/>
          <p:cNvSpPr>
            <a:spLocks noChangeShapeType="1" noGrp="1"/>
          </p:cNvSpPr>
          <p:nvPr>
            <p:ph type="sldNum" idx="0"/>
          </p:nvPr>
        </p:nvSpPr>
        <p:spPr bwMode="auto">
          <a:xfrm>
            <a:off x="8410575" y="6181725"/>
            <a:ext cx="608012" cy="455612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onstantia"/>
              </a:defRPr>
            </a:lvl1pPr>
            <a:lvl2pPr marL="45720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onstantia"/>
              </a:defRPr>
            </a:lvl2pPr>
            <a:lvl3pPr marL="9144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onstantia"/>
              </a:defRPr>
            </a:lvl3pPr>
            <a:lvl4pPr marL="13716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onstantia"/>
              </a:defRPr>
            </a:lvl4pPr>
            <a:lvl5pPr marL="18288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chemeClr val="dk1"/>
                </a:solidFill>
                <a:latin typeface="Constantia"/>
              </a:defRPr>
            </a:lvl5pPr>
          </a:lstStyle>
          <a:p>
            <a:pPr marL="0" lvl="0" indent="0" algn="ctr">
              <a:spcBef>
                <a:spcPts val="0"/>
              </a:spcBef>
              <a:buNone/>
              <a:defRPr/>
            </a:pPr>
            <a:fld id="{D038279B-FC19-497E-A7D1-5ADD9CAF016F}" type="slidenum">
              <a:rPr lang="ru-RU" sz="1600">
                <a:solidFill>
                  <a:srgbClr val="E7DEC9"/>
                </a:solidFill>
              </a:rPr>
              <a:t/>
            </a:fld>
            <a:endParaRPr/>
          </a:p>
        </p:txBody>
      </p:sp>
      <p:sp>
        <p:nvSpPr>
          <p:cNvPr id="1033" name="Text Box 8"/>
          <p:cNvSpPr txBox="1">
            <a:spLocks noChangeShapeType="1" noGrp="1"/>
          </p:cNvSpPr>
          <p:nvPr/>
        </p:nvSpPr>
        <p:spPr bwMode="auto">
          <a:xfrm>
            <a:off x="2133600" y="6165850"/>
            <a:ext cx="3581400" cy="460375"/>
          </a:xfrm>
          <a:prstGeom prst="rect">
            <a:avLst/>
          </a:prstGeom>
          <a:noFill/>
        </p:spPr>
        <p:txBody>
          <a:bodyPr wrap="none" anchor="ctr" anchorCtr="0"/>
          <a:lstStyle/>
          <a:p>
            <a:pPr>
              <a:defRPr/>
            </a:pPr>
            <a:endParaRPr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449263">
        <a:spcBef>
          <a:spcPts val="0"/>
        </a:spcBef>
        <a:spcAft>
          <a:spcPts val="0"/>
        </a:spcAft>
        <a:buClr>
          <a:srgbClr val="000000"/>
        </a:buClr>
        <a:buSzPct val="100000"/>
        <a:buFont typeface="Times New Roman"/>
        <a:defRPr sz="4200">
          <a:solidFill>
            <a:srgbClr val="F9F9F9"/>
          </a:solidFill>
          <a:latin typeface="+mj-lt"/>
          <a:ea typeface="+mj-ea"/>
          <a:cs typeface="+mj-cs"/>
        </a:defRPr>
      </a:lvl1pPr>
      <a:lvl2pPr algn="l" defTabSz="449263">
        <a:spcBef>
          <a:spcPts val="0"/>
        </a:spcBef>
        <a:spcAft>
          <a:spcPts val="0"/>
        </a:spcAft>
        <a:buClr>
          <a:srgbClr val="000000"/>
        </a:buClr>
        <a:buSzPct val="100000"/>
        <a:buFont typeface="Times New Roman"/>
        <a:defRPr sz="4200">
          <a:solidFill>
            <a:srgbClr val="F9F9F9"/>
          </a:solidFill>
          <a:latin typeface="Constantia"/>
        </a:defRPr>
      </a:lvl2pPr>
      <a:lvl3pPr algn="l" defTabSz="449263">
        <a:spcBef>
          <a:spcPts val="0"/>
        </a:spcBef>
        <a:spcAft>
          <a:spcPts val="0"/>
        </a:spcAft>
        <a:buClr>
          <a:srgbClr val="000000"/>
        </a:buClr>
        <a:buSzPct val="100000"/>
        <a:buFont typeface="Times New Roman"/>
        <a:defRPr sz="4200">
          <a:solidFill>
            <a:srgbClr val="F9F9F9"/>
          </a:solidFill>
          <a:latin typeface="Constantia"/>
        </a:defRPr>
      </a:lvl3pPr>
      <a:lvl4pPr algn="l" defTabSz="449263">
        <a:spcBef>
          <a:spcPts val="0"/>
        </a:spcBef>
        <a:spcAft>
          <a:spcPts val="0"/>
        </a:spcAft>
        <a:buClr>
          <a:srgbClr val="000000"/>
        </a:buClr>
        <a:buSzPct val="100000"/>
        <a:buFont typeface="Times New Roman"/>
        <a:defRPr sz="4200">
          <a:solidFill>
            <a:srgbClr val="F9F9F9"/>
          </a:solidFill>
          <a:latin typeface="Constantia"/>
        </a:defRPr>
      </a:lvl4pPr>
      <a:lvl5pPr algn="l" defTabSz="449263">
        <a:spcBef>
          <a:spcPts val="0"/>
        </a:spcBef>
        <a:spcAft>
          <a:spcPts val="0"/>
        </a:spcAft>
        <a:buClr>
          <a:srgbClr val="000000"/>
        </a:buClr>
        <a:buSzPct val="100000"/>
        <a:buFont typeface="Times New Roman"/>
        <a:defRPr sz="4200">
          <a:solidFill>
            <a:srgbClr val="F9F9F9"/>
          </a:solidFill>
          <a:latin typeface="Constantia"/>
        </a:defRPr>
      </a:lvl5pPr>
      <a:lvl6pPr marL="2514600" indent="-228600" algn="l" defTabSz="449263">
        <a:spcBef>
          <a:spcPts val="0"/>
        </a:spcBef>
        <a:spcAft>
          <a:spcPts val="0"/>
        </a:spcAft>
        <a:buClr>
          <a:srgbClr val="000000"/>
        </a:buClr>
        <a:buSzPct val="100000"/>
        <a:buFont typeface="Times New Roman"/>
        <a:defRPr sz="4200">
          <a:solidFill>
            <a:srgbClr val="F9F9F9"/>
          </a:solidFill>
          <a:latin typeface="Constantia"/>
        </a:defRPr>
      </a:lvl6pPr>
      <a:lvl7pPr marL="2971800" indent="-228600" algn="l" defTabSz="449263">
        <a:spcBef>
          <a:spcPts val="0"/>
        </a:spcBef>
        <a:spcAft>
          <a:spcPts val="0"/>
        </a:spcAft>
        <a:buClr>
          <a:srgbClr val="000000"/>
        </a:buClr>
        <a:buSzPct val="100000"/>
        <a:buFont typeface="Times New Roman"/>
        <a:defRPr sz="4200">
          <a:solidFill>
            <a:srgbClr val="F9F9F9"/>
          </a:solidFill>
          <a:latin typeface="Constantia"/>
        </a:defRPr>
      </a:lvl7pPr>
      <a:lvl8pPr marL="3429000" indent="-228600" algn="l" defTabSz="449263">
        <a:spcBef>
          <a:spcPts val="0"/>
        </a:spcBef>
        <a:spcAft>
          <a:spcPts val="0"/>
        </a:spcAft>
        <a:buClr>
          <a:srgbClr val="000000"/>
        </a:buClr>
        <a:buSzPct val="100000"/>
        <a:buFont typeface="Times New Roman"/>
        <a:defRPr sz="4200">
          <a:solidFill>
            <a:srgbClr val="F9F9F9"/>
          </a:solidFill>
          <a:latin typeface="Constantia"/>
        </a:defRPr>
      </a:lvl8pPr>
      <a:lvl9pPr marL="3886200" indent="-228600" algn="l" defTabSz="449263">
        <a:spcBef>
          <a:spcPts val="0"/>
        </a:spcBef>
        <a:spcAft>
          <a:spcPts val="0"/>
        </a:spcAft>
        <a:buClr>
          <a:srgbClr val="000000"/>
        </a:buClr>
        <a:buSzPct val="100000"/>
        <a:buFont typeface="Times New Roman"/>
        <a:defRPr sz="4200">
          <a:solidFill>
            <a:srgbClr val="F9F9F9"/>
          </a:solidFill>
          <a:latin typeface="Constantia"/>
        </a:defRPr>
      </a:lvl9pPr>
    </p:titleStyle>
    <p:bodyStyle>
      <a:lvl1pPr marL="342900" indent="-342900" algn="l" defTabSz="449263">
        <a:spcBef>
          <a:spcPts val="600"/>
        </a:spcBef>
        <a:spcAft>
          <a:spcPts val="0"/>
        </a:spcAft>
        <a:buClr>
          <a:srgbClr val="000000"/>
        </a:buClr>
        <a:buSzPct val="100000"/>
        <a:buFont typeface="Times New Roman"/>
        <a:defRPr sz="26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>
        <a:spcBef>
          <a:spcPts val="300"/>
        </a:spcBef>
        <a:spcAft>
          <a:spcPts val="0"/>
        </a:spcAft>
        <a:buClr>
          <a:srgbClr val="000000"/>
        </a:buClr>
        <a:buSzPct val="100000"/>
        <a:buFont typeface="Times New Roman"/>
        <a:defRPr sz="2400">
          <a:solidFill>
            <a:srgbClr val="E7DEC9"/>
          </a:solidFill>
          <a:latin typeface="+mn-lt"/>
          <a:ea typeface="+mn-ea"/>
          <a:cs typeface="+mn-cs"/>
        </a:defRPr>
      </a:lvl2pPr>
      <a:lvl3pPr marL="1143000" indent="-228600" algn="l" defTabSz="449263">
        <a:spcBef>
          <a:spcPts val="300"/>
        </a:spcBef>
        <a:spcAft>
          <a:spcPts val="0"/>
        </a:spcAft>
        <a:buClr>
          <a:srgbClr val="000000"/>
        </a:buClr>
        <a:buSzPct val="100000"/>
        <a:buFont typeface="Times New Roman"/>
        <a:defRPr sz="21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49263">
        <a:spcBef>
          <a:spcPts val="300"/>
        </a:spcBef>
        <a:spcAft>
          <a:spcPts val="0"/>
        </a:spcAft>
        <a:buClr>
          <a:srgbClr val="000000"/>
        </a:buClr>
        <a:buSzPct val="100000"/>
        <a:buFont typeface="Times New Roman"/>
        <a:defRPr sz="19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49263">
        <a:spcBef>
          <a:spcPts val="338"/>
        </a:spcBef>
        <a:spcAft>
          <a:spcPts val="0"/>
        </a:spcAft>
        <a:buClr>
          <a:srgbClr val="000000"/>
        </a:buClr>
        <a:buSzPct val="100000"/>
        <a:buFont typeface="Times New Roman"/>
        <a:defRPr sz="16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19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20.jpg"/><Relationship Id="rId4" Type="http://schemas.openxmlformats.org/officeDocument/2006/relationships/image" Target="../media/image21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22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25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26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27.jpg"/><Relationship Id="rId4" Type="http://schemas.openxmlformats.org/officeDocument/2006/relationships/image" Target="../media/image28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29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0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6" Type="http://schemas.openxmlformats.org/officeDocument/2006/relationships/image" Target="../media/image34.jp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8.jp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39.jp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5.jpg"/><Relationship Id="rId4" Type="http://schemas.openxmlformats.org/officeDocument/2006/relationships/image" Target="../media/image6.jp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40.jp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7.jpg"/><Relationship Id="rId4" Type="http://schemas.openxmlformats.org/officeDocument/2006/relationships/image" Target="../media/image8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9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10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11.jpg"/><Relationship Id="rId4" Type="http://schemas.openxmlformats.org/officeDocument/2006/relationships/image" Target="../media/image12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098" name="Picture 2" descr="F:\fon_schernilami.jpg"/>
          <p:cNvPicPr>
            <a:picLocks noChangeAspect="1" noGrp="1"/>
          </p:cNvPicPr>
          <p:nvPr>
            <p:ph type="body"/>
          </p:nvPr>
        </p:nvPicPr>
        <p:blipFill>
          <a:blip r:embed="rId2"/>
          <a:srcRect l="0" t="0" r="0" b="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099" name="Rectangle 2"/>
          <p:cNvSpPr>
            <a:spLocks noChangeShapeType="1" noGrp="1"/>
          </p:cNvSpPr>
          <p:nvPr>
            <p:ph type="title"/>
          </p:nvPr>
        </p:nvSpPr>
        <p:spPr bwMode="auto">
          <a:xfrm>
            <a:off x="3563937" y="620712"/>
            <a:ext cx="5111750" cy="2303462"/>
          </a:xfrm>
          <a:prstGeom prst="rect">
            <a:avLst/>
          </a:prstGeom>
        </p:spPr>
        <p:txBody>
          <a:bodyPr lIns="90000" tIns="46800" rIns="90000" bIns="46800" anchor="b"/>
          <a:lstStyle>
            <a:lvl1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00" b="0" i="0">
                <a:solidFill>
                  <a:srgbClr val="F9F9F9"/>
                </a:solidFill>
                <a:latin typeface="Constantia"/>
              </a:defRPr>
            </a:lvl1pPr>
            <a:lvl2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00" b="0" i="0">
                <a:solidFill>
                  <a:srgbClr val="F9F9F9"/>
                </a:solidFill>
                <a:latin typeface="Constantia"/>
              </a:defRPr>
            </a:lvl2pPr>
            <a:lvl3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00" b="0" i="0">
                <a:solidFill>
                  <a:srgbClr val="F9F9F9"/>
                </a:solidFill>
                <a:latin typeface="Constantia"/>
              </a:defRPr>
            </a:lvl3pPr>
            <a:lvl4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00" b="0" i="0">
                <a:solidFill>
                  <a:srgbClr val="F9F9F9"/>
                </a:solidFill>
                <a:latin typeface="Constantia"/>
              </a:defRPr>
            </a:lvl4pPr>
            <a:lvl5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200" b="0" i="0">
                <a:solidFill>
                  <a:srgbClr val="F9F9F9"/>
                </a:solidFill>
                <a:latin typeface="Constantia"/>
              </a:defRPr>
            </a:lvl5pPr>
          </a:lstStyle>
          <a:p>
            <a:pPr marL="0" lvl="0" indent="0">
              <a:spcBef>
                <a:spcPts val="0"/>
              </a:spcBef>
              <a:buNone/>
              <a:defRPr/>
            </a:pPr>
            <a:r>
              <a:rPr lang="ru-RU" sz="3800">
                <a:solidFill>
                  <a:srgbClr val="452E17"/>
                </a:solidFill>
              </a:rPr>
              <a:t>«Народ , не знающий или забывший своё прошлое, не имеет будущего!» (Платон)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>
    <p:tnLst>
      <p:par>
        <p:cTn id="7" dur="indefinite" restart="never" nodeType="tmRoot">
          <p:childTnLst>
            <p:seq concurrent="1" nextAc="seek">
              <p:cTn id="8" dur="indefinite" nodeType="mainSeq">
                <p:childTnLst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314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-64357"/>
            <a:ext cx="9144000" cy="6858000"/>
          </a:xfrm>
          <a:prstGeom prst="rect">
            <a:avLst/>
          </a:prstGeom>
          <a:noFill/>
        </p:spPr>
      </p:pic>
      <p:sp>
        <p:nvSpPr>
          <p:cNvPr id="13315" name="Rectangle 5"/>
          <p:cNvSpPr>
            <a:spLocks noChangeShapeType="1" noGrp="1"/>
          </p:cNvSpPr>
          <p:nvPr/>
        </p:nvSpPr>
        <p:spPr bwMode="auto">
          <a:xfrm>
            <a:off x="4787900" y="692150"/>
            <a:ext cx="3816350" cy="865187"/>
          </a:xfrm>
          <a:prstGeom prst="rect">
            <a:avLst/>
          </a:prstGeom>
          <a:noFill/>
          <a:ln w="38100" cmpd="dbl">
            <a:solidFill>
              <a:srgbClr val="5F3F1F"/>
            </a:solidFill>
            <a:round/>
            <a:headEnd/>
            <a:tailEnd/>
          </a:ln>
        </p:spPr>
        <p:txBody>
          <a:bodyPr lIns="91440" tIns="45720" rIns="91440" bIns="45720" anchor="ctr" anchorCtr="0"/>
          <a:lstStyle/>
          <a:p>
            <a:pPr algn="ctr">
              <a:defRPr/>
            </a:pPr>
            <a:r>
              <a:rPr lang="ru-RU" sz="1600" b="0" i="1" u="none" strike="noStrike" cap="none" spc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экспонаты «Конаковского фаянсового завода»</a:t>
            </a:r>
            <a:endParaRPr sz="1600"/>
          </a:p>
        </p:txBody>
      </p:sp>
      <p:pic>
        <p:nvPicPr>
          <p:cNvPr id="1626698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74655" y="1124743"/>
            <a:ext cx="3532851" cy="4618337"/>
          </a:xfrm>
          <a:prstGeom prst="rect">
            <a:avLst/>
          </a:prstGeom>
        </p:spPr>
      </p:pic>
      <p:pic>
        <p:nvPicPr>
          <p:cNvPr id="1772584256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6696074" y="3681283"/>
            <a:ext cx="1954972" cy="2419864"/>
          </a:xfrm>
          <a:prstGeom prst="rect">
            <a:avLst/>
          </a:prstGeom>
        </p:spPr>
      </p:pic>
      <p:pic>
        <p:nvPicPr>
          <p:cNvPr id="303594240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4572000" y="1557336"/>
            <a:ext cx="2440459" cy="2716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338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260350"/>
            <a:ext cx="9144000" cy="6858000"/>
          </a:xfrm>
          <a:prstGeom prst="rect">
            <a:avLst/>
          </a:prstGeom>
          <a:noFill/>
        </p:spPr>
      </p:pic>
      <p:sp>
        <p:nvSpPr>
          <p:cNvPr id="14339" name="Rectangle 5"/>
          <p:cNvSpPr>
            <a:spLocks noChangeShapeType="1" noGrp="1"/>
          </p:cNvSpPr>
          <p:nvPr/>
        </p:nvSpPr>
        <p:spPr bwMode="auto">
          <a:xfrm>
            <a:off x="4787900" y="692150"/>
            <a:ext cx="3816350" cy="865187"/>
          </a:xfrm>
          <a:prstGeom prst="rect">
            <a:avLst/>
          </a:prstGeom>
          <a:noFill/>
          <a:ln w="38100" cmpd="dbl">
            <a:solidFill>
              <a:srgbClr val="5F3F1F"/>
            </a:solidFill>
            <a:round/>
            <a:headEnd/>
            <a:tailEnd/>
          </a:ln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4340" name="Прямоугольник 6"/>
          <p:cNvSpPr>
            <a:spLocks noChangeShapeType="1" noGrp="1"/>
          </p:cNvSpPr>
          <p:nvPr/>
        </p:nvSpPr>
        <p:spPr bwMode="auto">
          <a:xfrm>
            <a:off x="250825" y="609600"/>
            <a:ext cx="4572000" cy="600233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lang="ru-RU" sz="1600" b="0" i="1" u="none">
                <a:solidFill>
                  <a:srgbClr val="002060"/>
                </a:solidFill>
                <a:latin typeface="Times New Roman"/>
                <a:ea typeface="Times New Roman"/>
              </a:rPr>
              <a:t>Конаковская ГРЭС - это одна из крупнейших электростанций Центральной части России, 7-я по мощности тепловая электростанция страны. Она расположена на берегу реки Волги. Строительство Конаковской ГРЭС началось в 1962 году.  Именно в районе Конаково, Волга делает крутой поворот. А как известно любая ГРЭС потребляет большое количество воды для охлаждения и как раз этот изгиб реки позволил прилично сэкономить на длине сбросных каналов. 10 января 1965 года был введен в эксплуатацию первый энергоблок. Именно эта дата и считается днём рождения Конаковской ГРЭС. В 1966 году был пущен четвёртый энергоблок электростанции, на котором закончилось сооружение первой очереди ГРЭС. Между прочим, на тот момент эта ГРЭС была самой крупной электростанцией в Европе. В 1972 году Конаковская ГРЭС вышла на проектную мощность 2400 МВт. В наше время она стала ещё сильнее, были модернизированы энергоблоки № 1, № 2, № 3 и № 8, в результате чего мощность Конаковской ГРЭС достигла 2520 МВт.</a:t>
            </a:r>
            <a:endParaRPr/>
          </a:p>
        </p:txBody>
      </p:sp>
      <p:sp>
        <p:nvSpPr>
          <p:cNvPr id="14341" name="TextBox 8"/>
          <p:cNvSpPr txBox="1">
            <a:spLocks noChangeShapeType="1" noGrp="1"/>
          </p:cNvSpPr>
          <p:nvPr/>
        </p:nvSpPr>
        <p:spPr bwMode="auto">
          <a:xfrm>
            <a:off x="5216536" y="981073"/>
            <a:ext cx="3065581" cy="5181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800" b="0" i="1" u="none">
                <a:solidFill>
                  <a:srgbClr val="744D26"/>
                </a:solidFill>
                <a:latin typeface="Times New Roman"/>
                <a:ea typeface="Times New Roman"/>
              </a:rPr>
              <a:t>Немного</a:t>
            </a:r>
            <a:r>
              <a:rPr lang="ru-RU" sz="2800" b="0" i="1" u="none">
                <a:solidFill>
                  <a:srgbClr val="744D26"/>
                </a:solidFill>
                <a:latin typeface="Times New Roman"/>
                <a:ea typeface="Times New Roman"/>
              </a:rPr>
              <a:t> истории</a:t>
            </a:r>
            <a:r>
              <a:rPr lang="ru-RU" sz="2800" b="0" i="1" u="none">
                <a:solidFill>
                  <a:srgbClr val="744D26"/>
                </a:solidFill>
                <a:latin typeface="Times New Roman"/>
                <a:ea typeface="Times New Roman"/>
              </a:rPr>
              <a:t>..</a:t>
            </a:r>
            <a:endParaRPr/>
          </a:p>
        </p:txBody>
      </p:sp>
      <p:pic>
        <p:nvPicPr>
          <p:cNvPr id="14342" name="Picture 7" descr="C:\Users\макс\Desktop\1163441.jpg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4859337" y="2636837"/>
            <a:ext cx="3743325" cy="2952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5362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115887"/>
            <a:ext cx="9144000" cy="6858000"/>
          </a:xfrm>
          <a:prstGeom prst="rect">
            <a:avLst/>
          </a:prstGeom>
          <a:noFill/>
        </p:spPr>
      </p:pic>
      <p:pic>
        <p:nvPicPr>
          <p:cNvPr id="15363" name="Picture 2" descr="C:\Users\макс\Downloads\20220922_085611.heic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1116012" y="1341437"/>
            <a:ext cx="2754312" cy="3671887"/>
          </a:xfrm>
          <a:prstGeom prst="rect">
            <a:avLst/>
          </a:prstGeom>
          <a:noFill/>
        </p:spPr>
      </p:pic>
      <p:sp>
        <p:nvSpPr>
          <p:cNvPr id="15364" name="Rectangle 5"/>
          <p:cNvSpPr>
            <a:spLocks noChangeShapeType="1" noGrp="1"/>
          </p:cNvSpPr>
          <p:nvPr/>
        </p:nvSpPr>
        <p:spPr bwMode="auto">
          <a:xfrm>
            <a:off x="4572000" y="1700212"/>
            <a:ext cx="3816350" cy="865187"/>
          </a:xfrm>
          <a:prstGeom prst="rect">
            <a:avLst/>
          </a:prstGeom>
          <a:noFill/>
          <a:ln w="38100" cmpd="dbl">
            <a:solidFill>
              <a:srgbClr val="5F3F1F"/>
            </a:solidFill>
            <a:round/>
            <a:headEnd/>
            <a:tailEnd/>
          </a:ln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5365" name="TextBox 4"/>
          <p:cNvSpPr txBox="1">
            <a:spLocks noChangeShapeType="1" noGrp="1"/>
          </p:cNvSpPr>
          <p:nvPr/>
        </p:nvSpPr>
        <p:spPr bwMode="auto">
          <a:xfrm rot="10800000" flipV="1">
            <a:off x="4932362" y="1633537"/>
            <a:ext cx="3179762" cy="92392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lang="ru-RU" b="0" i="1" u="none">
                <a:solidFill>
                  <a:srgbClr val="002060"/>
                </a:solidFill>
                <a:latin typeface="Times New Roman"/>
                <a:ea typeface="Times New Roman"/>
              </a:rPr>
              <a:t>Музейный экспонат: «Конаковская ГРЭС» сделанная руками детей</a:t>
            </a:r>
            <a:endParaRPr/>
          </a:p>
        </p:txBody>
      </p:sp>
      <p:pic>
        <p:nvPicPr>
          <p:cNvPr id="15366" name="Picture 3" descr="C:\Users\макс\Desktop\Конаковская_ГРЭС.jpg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4500562" y="3357562"/>
            <a:ext cx="3689350" cy="221297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386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141111"/>
            <a:ext cx="9144000" cy="6858000"/>
          </a:xfrm>
          <a:prstGeom prst="rect">
            <a:avLst/>
          </a:prstGeom>
          <a:noFill/>
        </p:spPr>
      </p:pic>
      <p:sp>
        <p:nvSpPr>
          <p:cNvPr id="16387" name="Rectangle 5"/>
          <p:cNvSpPr>
            <a:spLocks noChangeShapeType="1" noGrp="1"/>
          </p:cNvSpPr>
          <p:nvPr/>
        </p:nvSpPr>
        <p:spPr bwMode="auto">
          <a:xfrm flipH="0" flipV="0">
            <a:off x="4572000" y="421569"/>
            <a:ext cx="4032249" cy="1121833"/>
          </a:xfrm>
          <a:prstGeom prst="rect">
            <a:avLst/>
          </a:prstGeom>
          <a:noFill/>
          <a:ln w="38100" cmpd="dbl">
            <a:solidFill>
              <a:srgbClr val="5F3F1F"/>
            </a:solidFill>
            <a:round/>
            <a:headEnd/>
            <a:tailEnd/>
          </a:ln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284976078" name=""/>
          <p:cNvSpPr txBox="1"/>
          <p:nvPr/>
        </p:nvSpPr>
        <p:spPr bwMode="auto">
          <a:xfrm flipH="0" flipV="0">
            <a:off x="4895694" y="687916"/>
            <a:ext cx="3581990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6"/>
                </a:solidFill>
              </a:rPr>
              <a:t>Знаменитые люди Тверской земли</a:t>
            </a:r>
            <a:endParaRPr>
              <a:solidFill>
                <a:schemeClr val="accent6"/>
              </a:solidFill>
            </a:endParaRPr>
          </a:p>
        </p:txBody>
      </p:sp>
      <p:pic>
        <p:nvPicPr>
          <p:cNvPr id="77993817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109009" y="2002013"/>
            <a:ext cx="4689217" cy="3845277"/>
          </a:xfrm>
          <a:prstGeom prst="rect">
            <a:avLst/>
          </a:prstGeom>
        </p:spPr>
      </p:pic>
      <p:sp>
        <p:nvSpPr>
          <p:cNvPr id="1277173091" name=""/>
          <p:cNvSpPr txBox="1"/>
          <p:nvPr/>
        </p:nvSpPr>
        <p:spPr bwMode="auto">
          <a:xfrm flipH="0" flipV="0">
            <a:off x="627083" y="873124"/>
            <a:ext cx="3387026" cy="649227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500" b="0" i="0" u="none">
                <a:solidFill>
                  <a:srgbClr val="2C3E50"/>
                </a:solidFill>
                <a:latin typeface="Georgia"/>
                <a:ea typeface="Georgia"/>
                <a:cs typeface="Georgia"/>
              </a:rPr>
              <a:t>Тверская земля занимает особое место в жизни и творчестве Александра Сергеевича Пушкина. Более 20 раз проезжал он</a:t>
            </a:r>
            <a:br>
              <a:rPr sz="1500" b="0" i="0" u="none">
                <a:solidFill>
                  <a:srgbClr val="2C3E50"/>
                </a:solidFill>
                <a:latin typeface="Georgia"/>
                <a:ea typeface="Georgia"/>
                <a:cs typeface="Georgia"/>
              </a:rPr>
            </a:br>
            <a:r>
              <a:rPr sz="1500" b="0" i="0" u="none">
                <a:solidFill>
                  <a:srgbClr val="2C3E50"/>
                </a:solidFill>
                <a:latin typeface="Georgia"/>
                <a:ea typeface="Georgia"/>
                <a:cs typeface="Georgia"/>
              </a:rPr>
              <a:t>по Московско-Петербургскому тракту, останавливался на крупных почтовых станциях в Твери, Торжке, Вышнем Волочке.</a:t>
            </a:r>
            <a:br>
              <a:rPr sz="1500" b="0" i="0" u="none">
                <a:solidFill>
                  <a:srgbClr val="2C3E50"/>
                </a:solidFill>
                <a:latin typeface="Georgia"/>
                <a:ea typeface="Georgia"/>
                <a:cs typeface="Georgia"/>
              </a:rPr>
            </a:br>
            <a:r>
              <a:rPr sz="1500" b="0" i="0" u="none">
                <a:solidFill>
                  <a:srgbClr val="2C3E50"/>
                </a:solidFill>
                <a:latin typeface="Georgia"/>
                <a:ea typeface="Georgia"/>
                <a:cs typeface="Georgia"/>
              </a:rPr>
              <a:t>Несколько раз, свернув с «государевой дороги», он заезжал в Старицкий уезд к своим приятелям помещикам Вульфам.</a:t>
            </a:r>
            <a:br>
              <a:rPr sz="1500" b="0" i="0" u="none">
                <a:solidFill>
                  <a:srgbClr val="2C3E50"/>
                </a:solidFill>
                <a:latin typeface="Georgia"/>
                <a:ea typeface="Georgia"/>
                <a:cs typeface="Georgia"/>
              </a:rPr>
            </a:br>
            <a:r>
              <a:rPr sz="1500" b="0" i="0" u="none">
                <a:solidFill>
                  <a:srgbClr val="2C3E50"/>
                </a:solidFill>
                <a:latin typeface="Georgia"/>
                <a:ea typeface="Georgia"/>
                <a:cs typeface="Georgia"/>
              </a:rPr>
              <a:t>В Твери и Тверской губернии жили его друзья и знакомые, со многими из которых он поддерживал добрые отношения до конца жизни.</a:t>
            </a:r>
            <a:br>
              <a:rPr sz="1500" b="0" i="0" u="none">
                <a:solidFill>
                  <a:srgbClr val="2C3E50"/>
                </a:solidFill>
                <a:latin typeface="Georgia"/>
                <a:ea typeface="Georgia"/>
                <a:cs typeface="Georgia"/>
              </a:rPr>
            </a:br>
            <a:r>
              <a:rPr sz="1500" b="0" i="0" u="none">
                <a:solidFill>
                  <a:srgbClr val="2C3E50"/>
                </a:solidFill>
                <a:latin typeface="Georgia"/>
                <a:ea typeface="Georgia"/>
                <a:cs typeface="Georgia"/>
              </a:rPr>
              <a:t>1971 году в Бернове и в 1972 году в Торжке открылись музеи А.С. Пушкина. Началось создание Пушкинского кольца Верхневолжья,</a:t>
            </a:r>
            <a:br>
              <a:rPr sz="1500" b="0" i="0" u="none">
                <a:solidFill>
                  <a:srgbClr val="2C3E50"/>
                </a:solidFill>
                <a:latin typeface="Georgia"/>
                <a:ea typeface="Georgia"/>
                <a:cs typeface="Georgia"/>
              </a:rPr>
            </a:br>
            <a:r>
              <a:rPr sz="1500" b="0" i="0" u="none">
                <a:solidFill>
                  <a:srgbClr val="2C3E50"/>
                </a:solidFill>
                <a:latin typeface="Georgia"/>
                <a:ea typeface="Georgia"/>
                <a:cs typeface="Georgia"/>
              </a:rPr>
              <a:t>куда вошли города Тверь, Торжок, Старица, село Берново, Грузины, Глинкино, а также памятники архитектуры,</a:t>
            </a:r>
            <a:br>
              <a:rPr sz="1500" b="0" i="0" u="none">
                <a:solidFill>
                  <a:srgbClr val="2C3E50"/>
                </a:solidFill>
                <a:latin typeface="Georgia"/>
                <a:ea typeface="Georgia"/>
                <a:cs typeface="Georgia"/>
              </a:rPr>
            </a:br>
            <a:r>
              <a:rPr sz="1500" b="0" i="0" u="none">
                <a:solidFill>
                  <a:srgbClr val="2C3E50"/>
                </a:solidFill>
                <a:latin typeface="Georgia"/>
                <a:ea typeface="Georgia"/>
                <a:cs typeface="Georgia"/>
              </a:rPr>
              <a:t>парки и усадьбы пушкинского времени.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7410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86101677" name=""/>
          <p:cNvSpPr txBox="1"/>
          <p:nvPr/>
        </p:nvSpPr>
        <p:spPr bwMode="auto">
          <a:xfrm flipH="0" flipV="0">
            <a:off x="732916" y="467430"/>
            <a:ext cx="3087273" cy="435867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400" b="0" i="0" u="none">
                <a:solidFill>
                  <a:srgbClr val="000000"/>
                </a:solidFill>
                <a:latin typeface="Times New Roman"/>
                <a:ea typeface="Georgia"/>
                <a:cs typeface="Times New Roman"/>
              </a:rPr>
              <a:t>Творческое настроение не раз охватывало поэта в Твери, в Торжке, а особенно в Старице, в Малинниках, в Павловском и в Бернове. Две осени 1828 и 1829 гг., проведенные поэтом в тверских местах, были особенно плодотворными. В Старицких усадьбах написаны шедевры пушкинской лирики «Анчар», «Зимнее утро», «Поэт и толпа», седьмая глава «Евгения Онегина», посвящение к поэме «Полтава».</a:t>
            </a:r>
            <a:endParaRPr sz="1400"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rgbClr val="000000"/>
                </a:solidFill>
                <a:latin typeface="Times New Roman"/>
                <a:ea typeface="Georgia"/>
                <a:cs typeface="Times New Roman"/>
              </a:rPr>
              <a:t>Всего несколько шутливых строк, написанных им в «Подорожной», прославили и Гальяни, и гостиницу,и город.</a:t>
            </a:r>
            <a:endParaRPr sz="1400" b="0" i="0" u="none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rgbClr val="000000"/>
                </a:solidFill>
                <a:latin typeface="Times New Roman"/>
                <a:ea typeface="Georgia"/>
                <a:cs typeface="Times New Roman"/>
              </a:rPr>
              <a:t>“У Гальяни иль Кальони</a:t>
            </a:r>
            <a:br>
              <a:rPr sz="1400" b="0" i="0" u="none">
                <a:solidFill>
                  <a:srgbClr val="000000"/>
                </a:solidFill>
                <a:latin typeface="Times New Roman"/>
                <a:ea typeface="Georgia"/>
                <a:cs typeface="Times New Roman"/>
              </a:rPr>
            </a:br>
            <a:r>
              <a:rPr sz="1400" b="0" i="0" u="none">
                <a:solidFill>
                  <a:srgbClr val="000000"/>
                </a:solidFill>
                <a:latin typeface="Times New Roman"/>
                <a:ea typeface="Georgia"/>
                <a:cs typeface="Times New Roman"/>
              </a:rPr>
              <a:t>Закажи себе в Твери</a:t>
            </a:r>
            <a:br>
              <a:rPr sz="1400" b="0" i="0" u="none">
                <a:solidFill>
                  <a:srgbClr val="000000"/>
                </a:solidFill>
                <a:latin typeface="Times New Roman"/>
                <a:ea typeface="Georgia"/>
                <a:cs typeface="Times New Roman"/>
              </a:rPr>
            </a:br>
            <a:r>
              <a:rPr sz="1400" b="0" i="0" u="none">
                <a:solidFill>
                  <a:srgbClr val="000000"/>
                </a:solidFill>
                <a:latin typeface="Times New Roman"/>
                <a:ea typeface="Georgia"/>
                <a:cs typeface="Times New Roman"/>
              </a:rPr>
              <a:t>С пармазаном макарони,</a:t>
            </a:r>
            <a:br>
              <a:rPr sz="1400" b="0" i="0" u="none">
                <a:solidFill>
                  <a:srgbClr val="000000"/>
                </a:solidFill>
                <a:latin typeface="Times New Roman"/>
                <a:ea typeface="Georgia"/>
                <a:cs typeface="Times New Roman"/>
              </a:rPr>
            </a:br>
            <a:r>
              <a:rPr sz="1400" b="0" i="0" u="none">
                <a:solidFill>
                  <a:srgbClr val="000000"/>
                </a:solidFill>
                <a:latin typeface="Times New Roman"/>
                <a:ea typeface="Georgia"/>
                <a:cs typeface="Times New Roman"/>
              </a:rPr>
              <a:t>Да яишницу свари.”</a:t>
            </a:r>
            <a:endParaRPr sz="1400">
              <a:latin typeface="Times New Roman"/>
              <a:cs typeface="Times New Roman"/>
            </a:endParaRPr>
          </a:p>
        </p:txBody>
      </p:sp>
      <p:pic>
        <p:nvPicPr>
          <p:cNvPr id="150515744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656666" y="467430"/>
            <a:ext cx="3008333" cy="2179337"/>
          </a:xfrm>
          <a:prstGeom prst="rect">
            <a:avLst/>
          </a:prstGeom>
        </p:spPr>
      </p:pic>
      <p:pic>
        <p:nvPicPr>
          <p:cNvPr id="1451763353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627083" y="4826106"/>
            <a:ext cx="3010712" cy="1881134"/>
          </a:xfrm>
          <a:prstGeom prst="rect">
            <a:avLst/>
          </a:prstGeom>
        </p:spPr>
      </p:pic>
      <p:sp>
        <p:nvSpPr>
          <p:cNvPr id="1929475785" name=""/>
          <p:cNvSpPr txBox="1"/>
          <p:nvPr/>
        </p:nvSpPr>
        <p:spPr bwMode="auto">
          <a:xfrm flipH="0" flipV="0">
            <a:off x="4639930" y="3386666"/>
            <a:ext cx="4004027" cy="3657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endParaRPr/>
          </a:p>
        </p:txBody>
      </p:sp>
      <p:sp>
        <p:nvSpPr>
          <p:cNvPr id="882577954" name=""/>
          <p:cNvSpPr/>
          <p:nvPr/>
        </p:nvSpPr>
        <p:spPr bwMode="auto">
          <a:xfrm flipH="0" flipV="0">
            <a:off x="4075485" y="2775286"/>
            <a:ext cx="4913834" cy="3931954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sz="1200" b="0" i="0" u="none">
                <a:solidFill>
                  <a:srgbClr val="605E5E"/>
                </a:solidFill>
                <a:latin typeface="Arial"/>
                <a:ea typeface="Arial"/>
                <a:cs typeface="Arial"/>
              </a:rPr>
              <a:t> </a:t>
            </a:r>
            <a:r>
              <a:rPr sz="1400" b="0" i="0" u="none">
                <a:solidFill>
                  <a:schemeClr val="tx1"/>
                </a:solidFill>
                <a:latin typeface="Times New Roman"/>
                <a:ea typeface="Georgia"/>
                <a:cs typeface="Times New Roman"/>
              </a:rPr>
              <a:t>А. С. Пушкин неоднократно посещал Торжок. Первое знакомство Пушкина с Торжком относится к 1811 году. Двенадцатилетним мальчиком он вместе со своим дядей Василием Львовичем совершил поездку из Москвы в Петербург на перекладных. Целью этой поездки была сдача Пушкиным вступительного экзамена в Царскосельский  лицей.</a:t>
            </a:r>
            <a:r>
              <a:rPr sz="1400" b="0" i="0" u="none">
                <a:solidFill>
                  <a:schemeClr val="tx1"/>
                </a:solidFill>
                <a:latin typeface="Times New Roman"/>
                <a:ea typeface="Georgia"/>
                <a:cs typeface="Times New Roman"/>
              </a:rPr>
              <a:t> </a:t>
            </a:r>
            <a:r>
              <a:rPr sz="1400" b="0" i="0" u="none">
                <a:solidFill>
                  <a:schemeClr val="tx1"/>
                </a:solidFill>
                <a:latin typeface="Times New Roman"/>
                <a:ea typeface="Georgia"/>
                <a:cs typeface="Times New Roman"/>
              </a:rPr>
              <a:t>Через  Торжок проходил тракт Петербург - Москва, и в частых поездках между столицами город </a:t>
            </a:r>
            <a:r>
              <a:rPr sz="1400" b="0" i="0" u="none">
                <a:solidFill>
                  <a:schemeClr val="tx1"/>
                </a:solidFill>
                <a:latin typeface="Times New Roman"/>
                <a:ea typeface="Georgia"/>
                <a:cs typeface="Times New Roman"/>
              </a:rPr>
              <a:t>каждый раз был на пути поэта. В ту пору в Торжке славилась гостеприимством гостиница Пожарского, где останавливался поэт.</a:t>
            </a:r>
            <a:endParaRPr sz="14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400" b="0" i="0" u="none">
                <a:solidFill>
                  <a:schemeClr val="tx1"/>
                </a:solidFill>
                <a:latin typeface="Times New Roman"/>
                <a:ea typeface="Georgia"/>
                <a:cs typeface="Times New Roman"/>
              </a:rPr>
              <a:t>Здание сохранилось, на нем мемориальная доска с пушкинским четверостишием из его шутливого путеводителя:</a:t>
            </a:r>
            <a:endParaRPr sz="1400" b="0" i="0" u="none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chemeClr val="tx1"/>
                </a:solidFill>
                <a:latin typeface="Times New Roman"/>
                <a:ea typeface="Georgia"/>
                <a:cs typeface="Times New Roman"/>
              </a:rPr>
              <a:t>“На досуге отобедай</a:t>
            </a:r>
            <a:endParaRPr sz="1400" b="0" i="0" u="none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chemeClr val="tx1"/>
                </a:solidFill>
                <a:latin typeface="Times New Roman"/>
                <a:ea typeface="Georgia"/>
                <a:cs typeface="Times New Roman"/>
              </a:rPr>
              <a:t>У Пожарского в Торжке,</a:t>
            </a:r>
            <a:endParaRPr sz="1400" b="0" i="0" u="none">
              <a:solidFill>
                <a:schemeClr val="tx1"/>
              </a:solidFill>
              <a:latin typeface="Times New Roman"/>
              <a:ea typeface="Georgia"/>
              <a:cs typeface="Times New Roman"/>
            </a:endParaRPr>
          </a:p>
          <a:p>
            <a:pPr>
              <a:defRPr/>
            </a:pPr>
            <a:r>
              <a:rPr lang="ru-RU" sz="1400" b="0" i="0" u="none">
                <a:solidFill>
                  <a:schemeClr val="tx1"/>
                </a:solidFill>
                <a:latin typeface="Times New Roman"/>
                <a:ea typeface="Georgia"/>
                <a:cs typeface="Times New Roman"/>
              </a:rPr>
              <a:t>Жареных котлет отведай</a:t>
            </a:r>
            <a:endParaRPr sz="1400" b="0" i="0" u="none">
              <a:solidFill>
                <a:schemeClr val="tx2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chemeClr val="tx1"/>
                </a:solidFill>
                <a:latin typeface="Times New Roman"/>
                <a:ea typeface="Georgia"/>
                <a:cs typeface="Times New Roman"/>
              </a:rPr>
              <a:t>И отправься налегке.”</a:t>
            </a:r>
            <a:endParaRPr sz="1400" b="0" i="0" u="none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434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-57922"/>
            <a:ext cx="9144000" cy="6858000"/>
          </a:xfrm>
          <a:prstGeom prst="rect">
            <a:avLst/>
          </a:prstGeom>
          <a:noFill/>
        </p:spPr>
      </p:pic>
      <p:sp>
        <p:nvSpPr>
          <p:cNvPr id="1457990760" name="Rectangle 5"/>
          <p:cNvSpPr>
            <a:spLocks noChangeShapeType="1" noGrp="1"/>
          </p:cNvSpPr>
          <p:nvPr/>
        </p:nvSpPr>
        <p:spPr bwMode="auto">
          <a:xfrm flipH="0" flipV="0">
            <a:off x="4572000" y="421569"/>
            <a:ext cx="4032249" cy="1121832"/>
          </a:xfrm>
          <a:prstGeom prst="rect">
            <a:avLst/>
          </a:prstGeom>
          <a:noFill/>
          <a:ln w="38100" cmpd="dbl">
            <a:solidFill>
              <a:srgbClr val="5F3F1F"/>
            </a:solidFill>
            <a:round/>
            <a:headEnd/>
            <a:tailEnd/>
          </a:ln>
        </p:spPr>
        <p:txBody>
          <a:bodyPr lIns="91440" tIns="45720" rIns="91440" bIns="45720" anchor="ctr" anchorCtr="0"/>
          <a:lstStyle/>
          <a:p>
            <a:pPr algn="ctr">
              <a:defRPr/>
            </a:pPr>
            <a:r>
              <a:rPr lang="ru-RU" sz="2800">
                <a:solidFill>
                  <a:srgbClr val="002060"/>
                </a:solidFill>
                <a:latin typeface="Times New Roman"/>
                <a:cs typeface="Times New Roman"/>
              </a:rPr>
              <a:t>А.С Пушкин</a:t>
            </a:r>
            <a:endParaRPr sz="280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1322696722" name=""/>
          <p:cNvSpPr txBox="1"/>
          <p:nvPr/>
        </p:nvSpPr>
        <p:spPr bwMode="auto">
          <a:xfrm flipH="0" flipV="0">
            <a:off x="5233008" y="2478263"/>
            <a:ext cx="2710233" cy="131067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000">
                <a:solidFill>
                  <a:schemeClr val="tx1"/>
                </a:solidFill>
                <a:latin typeface="Times New Roman"/>
                <a:cs typeface="Times New Roman"/>
              </a:rPr>
              <a:t>В нашем музейном уголке тоже поселился А.С.Пушкин со своей дамой.</a:t>
            </a:r>
            <a:endParaRPr sz="20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45134782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03189" y="1055472"/>
            <a:ext cx="3473407" cy="4631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49708217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324578896" name=""/>
          <p:cNvSpPr txBox="1"/>
          <p:nvPr/>
        </p:nvSpPr>
        <p:spPr bwMode="auto">
          <a:xfrm flipH="0" flipV="0">
            <a:off x="4920898" y="210642"/>
            <a:ext cx="3834604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6"/>
                </a:solidFill>
              </a:rPr>
              <a:t>Знаменитые люди Конаковского района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255295869" name="Rectangle 5"/>
          <p:cNvSpPr>
            <a:spLocks noChangeShapeType="1" noGrp="1"/>
          </p:cNvSpPr>
          <p:nvPr/>
        </p:nvSpPr>
        <p:spPr bwMode="auto">
          <a:xfrm flipH="0" flipV="0">
            <a:off x="5072118" y="161077"/>
            <a:ext cx="3532165" cy="689680"/>
          </a:xfrm>
          <a:prstGeom prst="rect">
            <a:avLst/>
          </a:prstGeom>
          <a:noFill/>
          <a:ln w="38100" cmpd="dbl">
            <a:solidFill>
              <a:srgbClr val="5F3F1F"/>
            </a:solidFill>
            <a:round/>
            <a:headEnd/>
            <a:tailEnd/>
          </a:ln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pic>
        <p:nvPicPr>
          <p:cNvPr id="1683753652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62360" y="850758"/>
            <a:ext cx="3430763" cy="4996532"/>
          </a:xfrm>
          <a:prstGeom prst="rect">
            <a:avLst/>
          </a:prstGeom>
        </p:spPr>
      </p:pic>
      <p:sp>
        <p:nvSpPr>
          <p:cNvPr id="1941745969" name=""/>
          <p:cNvSpPr/>
          <p:nvPr/>
        </p:nvSpPr>
        <p:spPr bwMode="auto">
          <a:xfrm flipH="0" flipV="0">
            <a:off x="4763402" y="1278819"/>
            <a:ext cx="3536885" cy="4145315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lang="ru-RU" sz="14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К</a:t>
            </a:r>
            <a:r>
              <a:rPr sz="1400" b="0" i="0" u="none">
                <a:solidFill>
                  <a:srgbClr val="000000"/>
                </a:solidFill>
                <a:latin typeface="Times New Roman"/>
                <a:ea typeface="Arial"/>
                <a:cs typeface="Times New Roman"/>
              </a:rPr>
              <a:t>онаков Порфирий Петрович (1878-1906), рабочий-революционер. В начале 1890-х гг. работал живописцем на фарфора-фаянсовой фабрике Кузнецова в с. Кузнецово Корчевского уезда. В 1895 уволен как «неблагонадежный», уехал в Ригу, где продолжал революционную деятельность, в 1905 арестован и выслан в с.Кузнецово. В июле 1906 Конаков участвовал в вооруженном восстании солдат и матросов гарнизона Кронштадта, руководил захватом форта «Константин». По приговору военного суда расстрелян 7 августа 1906 в Кронштадте. В 1930 пос. Кузнецово переименован в посёлок  Конаково, с 1937 года получивший статус города. В 1982 на привокзальной площади  города Порфирий Конаково был открыт памятник.</a:t>
            </a:r>
            <a:endParaRPr sz="1400" b="0" i="0" u="none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458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69427235" name="Rectangle 5"/>
          <p:cNvSpPr>
            <a:spLocks noChangeShapeType="1" noGrp="1"/>
          </p:cNvSpPr>
          <p:nvPr/>
        </p:nvSpPr>
        <p:spPr bwMode="auto">
          <a:xfrm flipH="0" flipV="0">
            <a:off x="4983888" y="226482"/>
            <a:ext cx="3532166" cy="689680"/>
          </a:xfrm>
          <a:prstGeom prst="rect">
            <a:avLst/>
          </a:prstGeom>
          <a:noFill/>
          <a:ln w="38100" cmpd="dbl">
            <a:solidFill>
              <a:srgbClr val="5F3F1F"/>
            </a:solidFill>
            <a:round/>
            <a:headEnd/>
            <a:tailEnd/>
          </a:ln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097066885" name=""/>
          <p:cNvSpPr txBox="1"/>
          <p:nvPr/>
        </p:nvSpPr>
        <p:spPr bwMode="auto">
          <a:xfrm flipH="0" flipV="0">
            <a:off x="4920899" y="326971"/>
            <a:ext cx="3834569" cy="6401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ru-RU">
                <a:solidFill>
                  <a:schemeClr val="accent6"/>
                </a:solidFill>
              </a:rPr>
              <a:t>Знаменитые люди Конаковского района</a:t>
            </a:r>
            <a:endParaRPr>
              <a:solidFill>
                <a:schemeClr val="accent6"/>
              </a:solidFill>
            </a:endParaRPr>
          </a:p>
        </p:txBody>
      </p:sp>
      <p:sp>
        <p:nvSpPr>
          <p:cNvPr id="423453933" name=""/>
          <p:cNvSpPr txBox="1"/>
          <p:nvPr/>
        </p:nvSpPr>
        <p:spPr bwMode="auto">
          <a:xfrm flipH="0" flipV="0">
            <a:off x="3175902" y="916162"/>
            <a:ext cx="5900352" cy="474729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spcAft>
                <a:spcPts val="699"/>
              </a:spcAft>
              <a:defRPr/>
            </a:pPr>
            <a:r>
              <a:rPr sz="12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6 декабря 1941 года во время контрнаступления Красной Армии в боях у деревни Рябинки (Конаковский район) Вячеслав Васильковский </a:t>
            </a:r>
            <a:r>
              <a:rPr sz="12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погиб</a:t>
            </a:r>
            <a:r>
              <a:rPr sz="12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смертью героя, закрыв собой амбразуру вражеского дзота и тем обеспечив успех атаки своего подразделения.</a:t>
            </a:r>
            <a:r>
              <a:rPr sz="12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6 декабря 1319-й стрелковый полк п</a:t>
            </a:r>
            <a:r>
              <a:rPr sz="12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олучил задачу овладеть деревней Рябинки Калининской области. Здесь пехота неожиданно наткнулась на дзот, который простреливал всё пространство перед деревней. Дело в том, что амбразуры дзотов до боя прикрывались белыми щитами, которые сливались со снегом. </a:t>
            </a:r>
            <a:r>
              <a:rPr sz="12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Только с выходом наступающих в сектор стрельбы щиты снимались, и свинцовый шквал становился для наших бойцов жестокой неожиданностью.</a:t>
            </a:r>
            <a:endParaRPr sz="1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spcAft>
                <a:spcPts val="699"/>
              </a:spcAft>
              <a:defRPr/>
            </a:pPr>
            <a:r>
              <a:rPr sz="12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Нужно было уничтожить </a:t>
            </a:r>
            <a:r>
              <a:rPr sz="12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дзот</a:t>
            </a:r>
            <a:r>
              <a:rPr sz="12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во что бы то ни стало. Тогда еще мало кто знал, как это возможно сделать. Сержант Вячеслав Васильковский тоже не знал. Но знал он </a:t>
            </a:r>
            <a:r>
              <a:rPr sz="12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другое</a:t>
            </a:r>
            <a:r>
              <a:rPr sz="12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— дзот должен быть уничтожен. Поэтому опытный воин вызвался совершить это. Он сумел близко подползти к огневой точке</a:t>
            </a:r>
            <a:r>
              <a:rPr sz="12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и метнул гранату. Она ударилась о стенку амбразуры, отскочила и взорвалась, не причинив огневой точке никако</a:t>
            </a:r>
            <a:r>
              <a:rPr sz="12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го вреда. Стало ясно: немцы делают щель амбразуры настолько узкой, что попасть туда гранатой невозможно. Обойти дзот с тыла тоже нереально, поскольку сзади его прикрывает пехота противника. Выход один: закрыть амбразуру своим телом, а там — будь что будет.</a:t>
            </a:r>
            <a:endParaRPr sz="1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spcAft>
                <a:spcPts val="699"/>
              </a:spcAft>
              <a:defRPr/>
            </a:pPr>
            <a:r>
              <a:rPr sz="12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Сослуживцы видели, как Васильковский по-пластунски максимально приблизился к дзоту и прыгнул на амбразуру, прижавшись к ней. Пулемет замолчал. Полк яростно ворвался в деревню, уничтожая фашистов.</a:t>
            </a:r>
            <a:r>
              <a:rPr sz="12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Похоронили героя в деревне Рябинки.</a:t>
            </a:r>
            <a:endParaRPr sz="1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spcAft>
                <a:spcPts val="699"/>
              </a:spcAft>
              <a:defRPr/>
            </a:pPr>
            <a:r>
              <a:rPr sz="120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Командующий Западным фронтом генерал армии Г. К. Жуков подписал приказ от 12 декабря 1941 года о награждении Вячеслава Викторовича Васильковского за бесстрашный подвиг посмертно Орденом Ленина.</a:t>
            </a:r>
            <a:endParaRPr sz="12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847910068" name="Picture 30" descr="http://ksovd.org/upload/000/u10/475/94861935.jp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0" flipH="0" flipV="0">
            <a:off x="696736" y="775087"/>
            <a:ext cx="2284872" cy="2568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8138270" name="Picture 28" descr="Личный подвиг сержанта Васильковского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0" flipH="0" flipV="0">
            <a:off x="396874" y="3699828"/>
            <a:ext cx="2655555" cy="2338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482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83132685" name="Rectangle 5"/>
          <p:cNvSpPr>
            <a:spLocks noChangeShapeType="1" noGrp="1"/>
          </p:cNvSpPr>
          <p:nvPr/>
        </p:nvSpPr>
        <p:spPr bwMode="auto">
          <a:xfrm flipH="0" flipV="0">
            <a:off x="4572000" y="421569"/>
            <a:ext cx="4032249" cy="1121832"/>
          </a:xfrm>
          <a:prstGeom prst="rect">
            <a:avLst/>
          </a:prstGeom>
          <a:noFill/>
          <a:ln w="38100" cmpd="dbl">
            <a:solidFill>
              <a:srgbClr val="5F3F1F"/>
            </a:solidFill>
            <a:round/>
            <a:headEnd/>
            <a:tailEnd/>
          </a:ln>
        </p:spPr>
        <p:txBody>
          <a:bodyPr lIns="91440" tIns="45720" rIns="91440" bIns="45720" anchor="ctr" anchorCtr="0"/>
          <a:lstStyle/>
          <a:p>
            <a:pPr algn="ctr">
              <a:defRPr/>
            </a:pPr>
            <a:r>
              <a:rPr lang="ru-RU" sz="1400">
                <a:solidFill>
                  <a:schemeClr val="accent6"/>
                </a:solidFill>
              </a:rPr>
              <a:t>Вячеслав Викторович Васильковский</a:t>
            </a:r>
            <a:endParaRPr sz="1400">
              <a:solidFill>
                <a:schemeClr val="accent6"/>
              </a:solidFill>
            </a:endParaRPr>
          </a:p>
        </p:txBody>
      </p:sp>
      <p:sp>
        <p:nvSpPr>
          <p:cNvPr id="1753642451" name=""/>
          <p:cNvSpPr txBox="1"/>
          <p:nvPr/>
        </p:nvSpPr>
        <p:spPr bwMode="auto">
          <a:xfrm flipH="0" flipV="0">
            <a:off x="4072087" y="1939289"/>
            <a:ext cx="4615832" cy="393195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spcAft>
                <a:spcPts val="0"/>
              </a:spcAft>
              <a:defRPr/>
            </a:pPr>
            <a:r>
              <a:rPr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 1967 году на месте гибели В. В. Васильковского установлен памятный обелиск, его именем названы улицы в городах Конаково и в Петергофе. На историческом факультете СПбГУ открыта мемориальная аудитория В. В. Васильковского.</a:t>
            </a:r>
            <a:r>
              <a:rPr i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Когда прижимались солдаты, как тени,</a:t>
            </a:r>
            <a:endParaRPr sz="1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spcAft>
                <a:spcPts val="0"/>
              </a:spcAft>
              <a:defRPr/>
            </a:pPr>
            <a:r>
              <a:rPr i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К земле и уже не могли оторваться, -</a:t>
            </a:r>
            <a:endParaRPr sz="1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spcAft>
                <a:spcPts val="0"/>
              </a:spcAft>
              <a:defRPr/>
            </a:pPr>
            <a:r>
              <a:rPr i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Всегда находился в такое мгновенье</a:t>
            </a:r>
            <a:endParaRPr sz="1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spcAft>
                <a:spcPts val="0"/>
              </a:spcAft>
              <a:defRPr/>
            </a:pPr>
            <a:r>
              <a:rPr i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Один безымянный, сумевший подняться.</a:t>
            </a:r>
            <a:endParaRPr sz="1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spcAft>
                <a:spcPts val="0"/>
              </a:spcAft>
              <a:defRPr/>
            </a:pPr>
            <a:r>
              <a:rPr i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Правдива грядущая гордая повесть:</a:t>
            </a:r>
            <a:endParaRPr sz="1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spcAft>
                <a:spcPts val="0"/>
              </a:spcAft>
              <a:defRPr/>
            </a:pPr>
            <a:r>
              <a:rPr i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Она подтвердит, не прикрасив нимало.</a:t>
            </a:r>
            <a:endParaRPr sz="1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spcAft>
                <a:spcPts val="0"/>
              </a:spcAft>
              <a:defRPr/>
            </a:pPr>
            <a:r>
              <a:rPr i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Один поднимался, но был он, как совесть,</a:t>
            </a:r>
            <a:endParaRPr sz="1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algn="l">
              <a:spcAft>
                <a:spcPts val="698"/>
              </a:spcAft>
              <a:defRPr/>
            </a:pPr>
            <a:r>
              <a:rPr i="1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 всех за таким с земли поднимало...</a:t>
            </a:r>
            <a:endParaRPr sz="12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68533399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397130" y="285749"/>
            <a:ext cx="3554883" cy="58755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506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45000699" name=""/>
          <p:cNvSpPr txBox="1"/>
          <p:nvPr/>
        </p:nvSpPr>
        <p:spPr bwMode="auto">
          <a:xfrm flipH="0" flipV="0">
            <a:off x="4163847" y="708379"/>
            <a:ext cx="4715182" cy="27435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endParaRPr sz="120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02978416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27083" y="1278819"/>
            <a:ext cx="2707569" cy="3077985"/>
          </a:xfrm>
          <a:prstGeom prst="rect">
            <a:avLst/>
          </a:prstGeom>
        </p:spPr>
      </p:pic>
      <p:sp>
        <p:nvSpPr>
          <p:cNvPr id="1466694796" name=""/>
          <p:cNvSpPr txBox="1"/>
          <p:nvPr/>
        </p:nvSpPr>
        <p:spPr bwMode="auto">
          <a:xfrm flipH="0" flipV="0">
            <a:off x="3334652" y="281921"/>
            <a:ext cx="5712549" cy="495303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100" b="1">
                <a:solidFill>
                  <a:schemeClr val="tx1"/>
                </a:solidFill>
                <a:latin typeface="Times New Roman"/>
                <a:cs typeface="Times New Roman"/>
              </a:rPr>
              <a:t>Верещагин Николай Васильевич</a:t>
            </a:r>
            <a:r>
              <a:rPr lang="ru-RU" sz="1100" b="1">
                <a:solidFill>
                  <a:schemeClr val="tx1"/>
                </a:solidFill>
                <a:latin typeface="Times New Roman"/>
                <a:cs typeface="Times New Roman"/>
              </a:rPr>
              <a:t>(1839-1907</a:t>
            </a:r>
            <a:r>
              <a:rPr sz="1100" b="1">
                <a:solidFill>
                  <a:schemeClr val="tx1"/>
                </a:solidFill>
                <a:latin typeface="Times New Roman"/>
                <a:cs typeface="Times New Roman"/>
              </a:rPr>
              <a:t> ).</a:t>
            </a:r>
            <a:r>
              <a:rPr sz="1100">
                <a:solidFill>
                  <a:schemeClr val="tx1"/>
                </a:solidFill>
                <a:latin typeface="Times New Roman"/>
                <a:cs typeface="Times New Roman"/>
              </a:rPr>
              <a:t> Будучи молодым человеком с прогрессивными взглядами и строптивым характером, он женился на бывшей крепостной, не получив благословения</a:t>
            </a:r>
            <a:r>
              <a:rPr sz="1100">
                <a:solidFill>
                  <a:schemeClr val="tx1"/>
                </a:solidFill>
                <a:latin typeface="Times New Roman"/>
                <a:cs typeface="Times New Roman"/>
              </a:rPr>
              <a:t> отца. После венчания молодые уехали в Швейцарию, где Верещагин обучался у местного сыродела. По возвращении на родину он взял кредит на открытие школы обучения крестьян сыроварению, в 1866 году он открыл первую в России артельную крестьянскую сыроварню в </a:t>
            </a:r>
            <a:r>
              <a:rPr sz="1100">
                <a:solidFill>
                  <a:schemeClr val="tx1"/>
                </a:solidFill>
                <a:latin typeface="Times New Roman"/>
                <a:cs typeface="Times New Roman"/>
              </a:rPr>
              <a:t>Корчевском</a:t>
            </a:r>
            <a:r>
              <a:rPr sz="1100">
                <a:solidFill>
                  <a:schemeClr val="tx1"/>
                </a:solidFill>
                <a:latin typeface="Times New Roman"/>
                <a:cs typeface="Times New Roman"/>
              </a:rPr>
              <a:t> уезде Тверской губернии </a:t>
            </a:r>
            <a:r>
              <a:rPr sz="1100">
                <a:solidFill>
                  <a:schemeClr val="tx1"/>
                </a:solidFill>
                <a:latin typeface="Times New Roman"/>
                <a:cs typeface="Times New Roman"/>
              </a:rPr>
              <a:t>(Сейчас Конаковский район Тверской области), потом ещё несколько под Тверью и под Рыбинском, где начали готовить швейцарский и голландский сыры. В следующем десятилетии Верещагин освоил выпуск французских сыров и «нормандского масла», наладил производство </a:t>
            </a:r>
            <a:r>
              <a:rPr sz="1100">
                <a:solidFill>
                  <a:schemeClr val="tx1"/>
                </a:solidFill>
                <a:latin typeface="Times New Roman"/>
                <a:cs typeface="Times New Roman"/>
              </a:rPr>
              <a:t>английского сыра чеддер, и получил за него высшие награды на международных выставках в Великобритании и России</a:t>
            </a:r>
            <a:r>
              <a:rPr sz="1100">
                <a:solidFill>
                  <a:schemeClr val="tx1"/>
                </a:solidFill>
                <a:latin typeface="Times New Roman"/>
                <a:cs typeface="Times New Roman"/>
              </a:rPr>
              <a:t>.</a:t>
            </a:r>
            <a:r>
              <a:rPr sz="110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sz="1100">
                <a:solidFill>
                  <a:schemeClr val="tx1"/>
                </a:solidFill>
                <a:latin typeface="Times New Roman"/>
                <a:cs typeface="Times New Roman"/>
              </a:rPr>
              <a:t>с</a:t>
            </a:r>
            <a:r>
              <a:rPr sz="1100">
                <a:solidFill>
                  <a:schemeClr val="tx1"/>
                </a:solidFill>
                <a:latin typeface="Times New Roman"/>
                <a:cs typeface="Times New Roman"/>
              </a:rPr>
              <a:t> 2018 года на территории Конаковского района проводится гастрономический фестиваль «ВЕРЕЩАГИН СЫРFEST» - муниципальный гастрономический фестиваль, призванный объединить на одной площадке экспертов и профе</a:t>
            </a:r>
            <a:r>
              <a:rPr sz="1100">
                <a:solidFill>
                  <a:schemeClr val="tx1"/>
                </a:solidFill>
                <a:latin typeface="Times New Roman"/>
                <a:cs typeface="Times New Roman"/>
              </a:rPr>
              <a:t>ссионалов сыроварения, представителей «надомного» и частного сыроделия, всех любителей и почитателей сыра, а так же производителей (поставщиков) оборудования и основных компонентов для изготовления сыров (бактерии для закваски, различные ферменты и т.д.). </a:t>
            </a:r>
            <a:r>
              <a:rPr sz="1100">
                <a:solidFill>
                  <a:schemeClr val="tx1"/>
                </a:solidFill>
                <a:latin typeface="Times New Roman"/>
                <a:cs typeface="Times New Roman"/>
              </a:rPr>
              <a:t> Величайшая заслуга Верещагина и состояла в том, что он увидел какие продукты надо производить крестьянину, чтобы его хозяйство стало намного более прибыльным, особенно в се</a:t>
            </a:r>
            <a:r>
              <a:rPr sz="1100">
                <a:solidFill>
                  <a:schemeClr val="tx1"/>
                </a:solidFill>
                <a:latin typeface="Times New Roman"/>
                <a:cs typeface="Times New Roman"/>
              </a:rPr>
              <a:t>веро-западных губерниях и в Сибири. Николай Васильевич поставил перед собой грандиозную задачу – обеспечить подъём молочного животноводства и всего сельского хозяйства вышеназванных губерний и Сибири, завоевать европейские рынки для сыра и масла из России.</a:t>
            </a:r>
            <a:br>
              <a:rPr sz="110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sz="1100">
                <a:solidFill>
                  <a:schemeClr val="tx1"/>
                </a:solidFill>
                <a:latin typeface="Times New Roman"/>
                <a:cs typeface="Times New Roman"/>
              </a:rPr>
              <a:t>     Он не только разработал рецептуру сыров и масла, но и бесплатно обучал крестьян технологии их производства. У сельских жителей появился мощнейший стимул  дл</a:t>
            </a:r>
            <a:r>
              <a:rPr sz="1100">
                <a:solidFill>
                  <a:schemeClr val="tx1"/>
                </a:solidFill>
                <a:latin typeface="Times New Roman"/>
                <a:cs typeface="Times New Roman"/>
              </a:rPr>
              <a:t>я увеличения производства молока. Сильно вырос спрос на высокопродуктивные породы, значительно улучшилось кормление коров. Дело в том, что сыры и масло стоили дорого как в России, так и в Европе. К тому же спрос на них был стабильным и постоянно возрастал.</a:t>
            </a:r>
            <a:br>
              <a:rPr sz="1100">
                <a:solidFill>
                  <a:schemeClr val="tx1"/>
                </a:solidFill>
                <a:latin typeface="Times New Roman"/>
                <a:cs typeface="Times New Roman"/>
              </a:rPr>
            </a:br>
            <a:r>
              <a:rPr sz="1100">
                <a:solidFill>
                  <a:schemeClr val="tx1"/>
                </a:solidFill>
                <a:latin typeface="Times New Roman"/>
                <a:cs typeface="Times New Roman"/>
              </a:rPr>
              <a:t>    </a:t>
            </a:r>
            <a:endParaRPr sz="11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92303054" name=""/>
          <p:cNvSpPr txBox="1"/>
          <p:nvPr/>
        </p:nvSpPr>
        <p:spPr bwMode="auto">
          <a:xfrm flipH="0" flipV="0">
            <a:off x="1006319" y="5029182"/>
            <a:ext cx="7646566" cy="12649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en-GB" sz="1200" b="0" i="1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GB" sz="1100" b="0" i="1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Это сегодня для нас сыр и  сливочное </a:t>
            </a:r>
            <a:r>
              <a:rPr lang="en-GB" sz="1100" b="0" i="1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масло</a:t>
            </a:r>
            <a:r>
              <a:rPr lang="en-GB" sz="1100" b="0" i="1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привычные продукты, а в то время в деревнях была совсем другая обстановка. Прежде всего, крестьянина надо было научить делать эти продукты и доказать  ему что это прибыльно. В 1866 году в селе </a:t>
            </a:r>
            <a:r>
              <a:rPr lang="en-GB" sz="1100" b="0" i="1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Остроковичи</a:t>
            </a:r>
            <a:r>
              <a:rPr lang="en-GB" sz="1100" b="0" i="1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GB" sz="1100" b="0" i="1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Корчевского</a:t>
            </a:r>
            <a:r>
              <a:rPr lang="en-GB" sz="1100" b="0" i="1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уезда Тверской губернии при содействии Верещагина создаётся первая артельная сыроварня в России для производства «…лучшей доброты сливочного масла и сыра», а 1871 году в селе </a:t>
            </a:r>
            <a:r>
              <a:rPr lang="en-GB" sz="1100" b="0" i="1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Едимоново</a:t>
            </a:r>
            <a:r>
              <a:rPr lang="en-GB" sz="1100" b="0" i="1" u="none" strike="noStrike" cap="none" spc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того же уезда открывается школа молочного хозяйства, директором которой он и становится. Масло в России давно делали, но оно было невысокого качества. Сыр тоже производился, но под руководством европейских мастеров, а они свои секреты хранили строго. 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122" name="Picture 9" descr="11d0f9d7-d964-8439-9258-2d8e951b8edf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3" name="Text Box 4"/>
          <p:cNvSpPr txBox="1">
            <a:spLocks noChangeShapeType="1" noGrp="1"/>
          </p:cNvSpPr>
          <p:nvPr/>
        </p:nvSpPr>
        <p:spPr bwMode="auto">
          <a:xfrm>
            <a:off x="6227762" y="1268412"/>
            <a:ext cx="2916237" cy="51752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lang="en-US" sz="1400" b="0" i="0" u="none">
                <a:solidFill>
                  <a:srgbClr val="990000"/>
                </a:solidFill>
                <a:latin typeface="Century Gothic"/>
                <a:ea typeface="Arial"/>
              </a:rPr>
              <a:t> </a:t>
            </a:r>
            <a:endParaRPr/>
          </a:p>
        </p:txBody>
      </p:sp>
      <p:sp>
        <p:nvSpPr>
          <p:cNvPr id="5124" name="Text Box 5"/>
          <p:cNvSpPr txBox="1">
            <a:spLocks noChangeShapeType="1" noGrp="1"/>
          </p:cNvSpPr>
          <p:nvPr/>
        </p:nvSpPr>
        <p:spPr bwMode="auto">
          <a:xfrm>
            <a:off x="684212" y="476250"/>
            <a:ext cx="7991475" cy="915986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lang="ru-RU" b="1" i="0" u="none">
                <a:solidFill>
                  <a:srgbClr val="744D26"/>
                </a:solidFill>
                <a:latin typeface="Arial"/>
                <a:ea typeface="Arial"/>
              </a:rPr>
              <a:t>Муниципальное бюджетное общеобразовательное учреждение</a:t>
            </a:r>
            <a:endParaRPr/>
          </a:p>
          <a:p>
            <a:pPr lvl="0" algn="ctr">
              <a:defRPr/>
            </a:pPr>
            <a:r>
              <a:rPr lang="ru-RU" b="1" i="0" u="none">
                <a:solidFill>
                  <a:srgbClr val="744D26"/>
                </a:solidFill>
                <a:latin typeface="Arial"/>
                <a:ea typeface="Arial"/>
              </a:rPr>
              <a:t>Специальная (коррекционная) школа №4</a:t>
            </a:r>
            <a:endParaRPr/>
          </a:p>
          <a:p>
            <a:pPr lvl="0" algn="ctr">
              <a:defRPr/>
            </a:pPr>
            <a:r>
              <a:rPr lang="ru-RU" b="1" i="0" u="none">
                <a:solidFill>
                  <a:srgbClr val="744D26"/>
                </a:solidFill>
                <a:latin typeface="Arial"/>
                <a:ea typeface="Arial"/>
              </a:rPr>
              <a:t>г. Конаково</a:t>
            </a:r>
            <a:endParaRPr/>
          </a:p>
        </p:txBody>
      </p:sp>
      <p:sp>
        <p:nvSpPr>
          <p:cNvPr id="5125" name="Rectangle 7"/>
          <p:cNvSpPr>
            <a:spLocks noChangeShapeType="1" noGrp="1"/>
          </p:cNvSpPr>
          <p:nvPr/>
        </p:nvSpPr>
        <p:spPr bwMode="auto">
          <a:xfrm>
            <a:off x="5292725" y="1628775"/>
            <a:ext cx="3143250" cy="2592387"/>
          </a:xfrm>
          <a:prstGeom prst="rect">
            <a:avLst/>
          </a:prstGeom>
          <a:solidFill>
            <a:srgbClr val="EDC8B9"/>
          </a:solidFill>
          <a:ln w="9524">
            <a:solidFill>
              <a:srgbClr val="009900"/>
            </a:solidFill>
            <a:round/>
            <a:headEnd/>
            <a:tailEnd/>
          </a:ln>
        </p:spPr>
        <p:txBody>
          <a:bodyPr wrap="none" anchor="ctr" anchorCtr="0"/>
          <a:lstStyle/>
          <a:p>
            <a:pPr lvl="0" algn="ctr">
              <a:defRPr/>
            </a:pPr>
            <a:endParaRPr lang="en-US" sz="1200"/>
          </a:p>
          <a:p>
            <a:pPr lvl="0" algn="ctr">
              <a:defRPr/>
            </a:pPr>
            <a:r>
              <a:rPr lang="ru-RU" sz="1200" b="1" i="0" u="none">
                <a:solidFill>
                  <a:srgbClr val="0033CC"/>
                </a:solidFill>
                <a:latin typeface="Arial"/>
                <a:ea typeface="Arial"/>
              </a:rPr>
              <a:t>Тверская обл.,г.Конаково, </a:t>
            </a:r>
            <a:endParaRPr/>
          </a:p>
          <a:p>
            <a:pPr lvl="0" algn="ctr">
              <a:defRPr/>
            </a:pPr>
            <a:r>
              <a:rPr lang="ru-RU" sz="1200" b="1" i="0" u="none">
                <a:solidFill>
                  <a:srgbClr val="0033CC"/>
                </a:solidFill>
                <a:latin typeface="Arial"/>
                <a:ea typeface="Arial"/>
              </a:rPr>
              <a:t>ул.Ворохова д.2</a:t>
            </a:r>
            <a:endParaRPr lang="en-US" sz="1200"/>
          </a:p>
          <a:p>
            <a:pPr lvl="0" algn="ctr">
              <a:defRPr/>
            </a:pPr>
            <a:r>
              <a:rPr lang="ru-RU" sz="1200" b="1" i="0" u="none">
                <a:solidFill>
                  <a:schemeClr val="accent2"/>
                </a:solidFill>
                <a:latin typeface="Arial"/>
                <a:ea typeface="Arial"/>
              </a:rPr>
              <a:t>Телефон: </a:t>
            </a:r>
            <a:r>
              <a:rPr lang="ru-RU" sz="1200" b="0" i="0" u="none">
                <a:solidFill>
                  <a:schemeClr val="accent2"/>
                </a:solidFill>
              </a:rPr>
              <a:t>(48242) 3 – 33 – 60</a:t>
            </a:r>
            <a:endParaRPr/>
          </a:p>
          <a:p>
            <a:pPr lvl="0" algn="ctr">
              <a:defRPr/>
            </a:pPr>
            <a:r>
              <a:rPr lang="ru-RU" sz="1200" b="1" i="0" u="none">
                <a:solidFill>
                  <a:schemeClr val="accent2"/>
                </a:solidFill>
                <a:latin typeface="Arial"/>
                <a:ea typeface="Arial"/>
              </a:rPr>
              <a:t>Сайт</a:t>
            </a:r>
            <a:r>
              <a:rPr lang="en-US" sz="1200" b="0" i="0" u="none">
                <a:solidFill>
                  <a:schemeClr val="accent2"/>
                </a:solidFill>
                <a:latin typeface="Arial"/>
                <a:ea typeface="Arial"/>
              </a:rPr>
              <a:t> http://skh4-kon.ru/inf-org/basic-inf.php</a:t>
            </a:r>
            <a:endParaRPr/>
          </a:p>
          <a:p>
            <a:pPr lvl="0" algn="ctr">
              <a:defRPr/>
            </a:pPr>
            <a:r>
              <a:rPr lang="en-US" sz="1200" b="0" i="0" u="none">
                <a:solidFill>
                  <a:schemeClr val="accent2"/>
                </a:solidFill>
                <a:latin typeface="Arial"/>
                <a:ea typeface="Arial"/>
              </a:rPr>
              <a:t>https://vk.com/club216209752</a:t>
            </a:r>
            <a:endParaRPr/>
          </a:p>
          <a:p>
            <a:pPr lvl="0" algn="ctr">
              <a:defRPr/>
            </a:pPr>
            <a:r>
              <a:rPr lang="ru-RU" sz="1200" b="1" i="0" u="none">
                <a:solidFill>
                  <a:srgbClr val="0033CC"/>
                </a:solidFill>
                <a:latin typeface="Arial"/>
                <a:ea typeface="Arial"/>
              </a:rPr>
              <a:t>Директор: </a:t>
            </a:r>
            <a:endParaRPr/>
          </a:p>
          <a:p>
            <a:pPr lvl="0" algn="ctr">
              <a:defRPr/>
            </a:pPr>
            <a:r>
              <a:rPr lang="ru-RU" sz="1200" b="0" i="0" u="none">
                <a:solidFill>
                  <a:schemeClr val="accent2"/>
                </a:solidFill>
              </a:rPr>
              <a:t>Фролова Ольга Александровна</a:t>
            </a:r>
            <a:endParaRPr/>
          </a:p>
        </p:txBody>
      </p:sp>
      <p:sp>
        <p:nvSpPr>
          <p:cNvPr id="5126" name="Rectangle 2"/>
          <p:cNvSpPr>
            <a:spLocks noChangeShapeType="1" noGrp="1"/>
          </p:cNvSpPr>
          <p:nvPr/>
        </p:nvSpPr>
        <p:spPr bwMode="auto">
          <a:xfrm>
            <a:off x="2500312" y="4643437"/>
            <a:ext cx="6194424" cy="1992312"/>
          </a:xfrm>
          <a:prstGeom prst="rect">
            <a:avLst/>
          </a:prstGeom>
          <a:noFill/>
        </p:spPr>
        <p:txBody>
          <a:bodyPr lIns="90000" tIns="46800" rIns="90000" bIns="46800"/>
          <a:lstStyle>
            <a:lvl1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5pPr>
            <a:lvl6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6pPr>
            <a:lvl7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7pPr>
            <a:lvl8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8pPr>
            <a:lvl9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9pPr>
          </a:lstStyle>
          <a:p>
            <a:pPr lvl="0" algn="ctr">
              <a:spcBef>
                <a:spcPts val="60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0" i="1" u="none">
                <a:solidFill>
                  <a:srgbClr val="744D26"/>
                </a:solidFill>
                <a:latin typeface="Constantia"/>
                <a:ea typeface="Arial"/>
              </a:rPr>
              <a:t>Музейный уголок</a:t>
            </a:r>
            <a:endParaRPr/>
          </a:p>
          <a:p>
            <a:pPr lvl="0" algn="ctr">
              <a:spcBef>
                <a:spcPts val="60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0" i="1" u="none">
                <a:solidFill>
                  <a:srgbClr val="744D26"/>
                </a:solidFill>
                <a:latin typeface="Constantia"/>
                <a:ea typeface="Arial"/>
              </a:rPr>
              <a:t> </a:t>
            </a:r>
            <a:r>
              <a:rPr lang="ru-RU" sz="2000" b="1" i="0" u="none">
                <a:solidFill>
                  <a:srgbClr val="744D26"/>
                </a:solidFill>
                <a:latin typeface="Constantia"/>
                <a:ea typeface="Arial"/>
              </a:rPr>
              <a:t>«Вдохновенье- Тверского края»</a:t>
            </a:r>
            <a:endParaRPr/>
          </a:p>
          <a:p>
            <a:pPr lvl="0" algn="ctr">
              <a:spcBef>
                <a:spcPts val="60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0" i="1" u="none">
                <a:solidFill>
                  <a:srgbClr val="744D26"/>
                </a:solidFill>
                <a:latin typeface="Constantia"/>
                <a:ea typeface="Arial"/>
              </a:rPr>
              <a:t>руководитель: Ивакина Нина Александровна</a:t>
            </a:r>
            <a:endParaRPr/>
          </a:p>
        </p:txBody>
      </p:sp>
      <p:pic>
        <p:nvPicPr>
          <p:cNvPr id="5127" name="Picture 3" descr="C:\Documents and Settings\Иятта\Рабочий стол\ЭТО СРОЧНО\Новая папка\755ad610193c.png"/>
          <p:cNvPicPr>
            <a:picLocks noChangeAspect="1" noGrp="1"/>
          </p:cNvPicPr>
          <p:nvPr/>
        </p:nvPicPr>
        <p:blipFill>
          <a:blip r:embed="rId4">
            <a:lum bright="-20001" contrast="0"/>
          </a:blip>
          <a:stretch/>
        </p:blipFill>
        <p:spPr bwMode="auto">
          <a:xfrm>
            <a:off x="611187" y="5013325"/>
            <a:ext cx="1222375" cy="1341437"/>
          </a:xfrm>
          <a:prstGeom prst="rect">
            <a:avLst/>
          </a:prstGeom>
          <a:noFill/>
        </p:spPr>
      </p:pic>
      <p:pic>
        <p:nvPicPr>
          <p:cNvPr id="5128" name="Picture 9" descr="C:\Users\макс\Desktop\847346_main.jpg"/>
          <p:cNvPicPr>
            <a:picLocks noChangeAspect="1" noGrp="1"/>
          </p:cNvPicPr>
          <p:nvPr/>
        </p:nvPicPr>
        <p:blipFill>
          <a:blip r:embed="rId5"/>
          <a:stretch/>
        </p:blipFill>
        <p:spPr bwMode="auto">
          <a:xfrm>
            <a:off x="1116012" y="1628775"/>
            <a:ext cx="3168649" cy="26289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530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79374" y="97013"/>
            <a:ext cx="9144000" cy="6858000"/>
          </a:xfrm>
          <a:prstGeom prst="rect">
            <a:avLst/>
          </a:prstGeom>
          <a:noFill/>
        </p:spPr>
      </p:pic>
      <p:sp>
        <p:nvSpPr>
          <p:cNvPr id="601434737" name=""/>
          <p:cNvSpPr txBox="1"/>
          <p:nvPr/>
        </p:nvSpPr>
        <p:spPr bwMode="auto">
          <a:xfrm flipH="0" flipV="0">
            <a:off x="4333274" y="908896"/>
            <a:ext cx="4484106" cy="201171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sz="1400" b="1">
                <a:solidFill>
                  <a:schemeClr val="tx1"/>
                </a:solidFill>
                <a:latin typeface="Times New Roman"/>
                <a:cs typeface="Times New Roman"/>
              </a:rPr>
              <a:t>Иван</a:t>
            </a:r>
            <a:r>
              <a:rPr sz="1400" b="1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sz="1400" b="1">
                <a:solidFill>
                  <a:schemeClr val="tx1"/>
                </a:solidFill>
                <a:latin typeface="Times New Roman"/>
                <a:cs typeface="Times New Roman"/>
              </a:rPr>
              <a:t>Сергеевич</a:t>
            </a:r>
            <a:r>
              <a:rPr sz="1400" b="1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sz="1400" b="1">
                <a:solidFill>
                  <a:schemeClr val="tx1"/>
                </a:solidFill>
                <a:latin typeface="Times New Roman"/>
                <a:cs typeface="Times New Roman"/>
              </a:rPr>
              <a:t>Соколов</a:t>
            </a:r>
            <a:r>
              <a:rPr sz="1400" b="1">
                <a:solidFill>
                  <a:schemeClr val="tx1"/>
                </a:solidFill>
                <a:latin typeface="Times New Roman"/>
                <a:cs typeface="Times New Roman"/>
              </a:rPr>
              <a:t>-</a:t>
            </a:r>
            <a:r>
              <a:rPr sz="1400" b="1">
                <a:solidFill>
                  <a:schemeClr val="tx1"/>
                </a:solidFill>
                <a:latin typeface="Times New Roman"/>
                <a:cs typeface="Times New Roman"/>
              </a:rPr>
              <a:t>Микитов</a:t>
            </a:r>
            <a:r>
              <a:rPr lang="ru-RU" sz="1400" b="1">
                <a:solidFill>
                  <a:schemeClr val="tx1"/>
                </a:solidFill>
                <a:latin typeface="Times New Roman"/>
                <a:cs typeface="Times New Roman"/>
              </a:rPr>
              <a:t>(1892-1975гг.)</a:t>
            </a:r>
            <a:r>
              <a:rPr sz="1400" b="1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sz="1400">
                <a:solidFill>
                  <a:schemeClr val="tx1"/>
                </a:solidFill>
                <a:latin typeface="Times New Roman"/>
                <a:cs typeface="Times New Roman"/>
              </a:rPr>
              <a:t>– известный русский писатель, журналист, специальный корреспондент, натуралист, путешественник, автор многих книг, в том числе детских. Более 20 лет своей жизни писатель провел в деревне </a:t>
            </a:r>
            <a:r>
              <a:rPr sz="1400">
                <a:solidFill>
                  <a:schemeClr val="tx1"/>
                </a:solidFill>
                <a:latin typeface="Times New Roman"/>
                <a:cs typeface="Times New Roman"/>
              </a:rPr>
              <a:t>Карачарово</a:t>
            </a:r>
            <a:r>
              <a:rPr sz="1400">
                <a:solidFill>
                  <a:schemeClr val="tx1"/>
                </a:solidFill>
                <a:latin typeface="Times New Roman"/>
                <a:cs typeface="Times New Roman"/>
              </a:rPr>
              <a:t> под </a:t>
            </a:r>
            <a:r>
              <a:rPr sz="1400">
                <a:solidFill>
                  <a:schemeClr val="tx1"/>
                </a:solidFill>
                <a:latin typeface="Times New Roman"/>
                <a:cs typeface="Times New Roman"/>
              </a:rPr>
              <a:t>Конаково</a:t>
            </a:r>
            <a:r>
              <a:rPr sz="1400">
                <a:solidFill>
                  <a:schemeClr val="tx1"/>
                </a:solidFill>
                <a:latin typeface="Times New Roman"/>
                <a:cs typeface="Times New Roman"/>
              </a:rPr>
              <a:t>. В октябре 1951 года писатель побывал здесь у родственников, затем приобрел сруб и начал строить свой "Карачаровский" домик.</a:t>
            </a:r>
            <a:r>
              <a:rPr lang="ru-RU" sz="1400">
                <a:solidFill>
                  <a:schemeClr val="tx1"/>
                </a:solidFill>
                <a:latin typeface="Times New Roman"/>
                <a:cs typeface="Times New Roman"/>
              </a:rPr>
              <a:t> Здесь он написал большую часть своих произведений.</a:t>
            </a:r>
            <a:endParaRPr sz="14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1460032969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02569" y="537985"/>
            <a:ext cx="3299374" cy="3210277"/>
          </a:xfrm>
          <a:prstGeom prst="rect">
            <a:avLst/>
          </a:prstGeom>
        </p:spPr>
      </p:pic>
      <p:pic>
        <p:nvPicPr>
          <p:cNvPr id="657453479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837573" y="3915833"/>
            <a:ext cx="3264370" cy="2448277"/>
          </a:xfrm>
          <a:prstGeom prst="rect">
            <a:avLst/>
          </a:prstGeom>
        </p:spPr>
      </p:pic>
      <p:pic>
        <p:nvPicPr>
          <p:cNvPr id="2104692116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4427361" y="3526013"/>
            <a:ext cx="1517847" cy="2665057"/>
          </a:xfrm>
          <a:prstGeom prst="rect">
            <a:avLst/>
          </a:prstGeom>
        </p:spPr>
      </p:pic>
      <p:pic>
        <p:nvPicPr>
          <p:cNvPr id="875426475" name="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 flipH="0" flipV="0">
            <a:off x="6174513" y="2943224"/>
            <a:ext cx="2870300" cy="24525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91075772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4487113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93527" y="3429000"/>
            <a:ext cx="3978471" cy="3069166"/>
          </a:xfrm>
          <a:prstGeom prst="rect">
            <a:avLst/>
          </a:prstGeom>
        </p:spPr>
      </p:pic>
      <p:sp>
        <p:nvSpPr>
          <p:cNvPr id="1981954243" name=""/>
          <p:cNvSpPr/>
          <p:nvPr/>
        </p:nvSpPr>
        <p:spPr bwMode="auto">
          <a:xfrm flipH="0" flipV="0">
            <a:off x="4692846" y="873124"/>
            <a:ext cx="4326606" cy="3291876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upright="0" compatLnSpc="1">
            <a:prstTxWarp prst="textNoShape"/>
            <a:spAutoFit/>
          </a:bodyPr>
          <a:p>
            <a:pPr>
              <a:defRPr/>
            </a:pPr>
            <a:r>
              <a:rPr sz="1400" b="1" i="0" u="none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Гагарин Г</a:t>
            </a:r>
            <a:r>
              <a:rPr lang="ru-RU" sz="1400" b="1" i="0" u="none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ригорий</a:t>
            </a:r>
            <a:r>
              <a:rPr lang="ru-RU" sz="1400" b="1" i="0" u="none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400" b="1" i="0" u="none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Г</a:t>
            </a:r>
            <a:r>
              <a:rPr lang="ru-RU" sz="1400" b="1" i="0" u="none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ригорьевич</a:t>
            </a:r>
            <a:r>
              <a:rPr sz="1400" b="1" i="0" u="none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sz="1400" b="0" i="0" u="none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(1810-1893 гг.), художник, президент Академии художеств. В 1847 г. вступил в брак с С.А.Дашковой, которая купила имение Карачарово в 1858 г. Гагарин часто приезжал и подолгу жил в своём имении на Волге, занимаясь его благоустройством. Здесь он создал много картин и рисунков. Гагарин оставил свой след не только в истории Конаковского  района, но и в российской живописи, дипломатии и даже военном деле.</a:t>
            </a:r>
            <a:endParaRPr sz="1400" b="0" i="0" u="none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lang="en-GB" sz="1400" b="0" i="0" u="none" strike="noStrike" cap="none" spc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</a:rPr>
              <a:t>В 2011году в карачаровском парке был установлен «памятный знак» в честь видного общественного деятеля ХIХ века, художника и вице-президента Императорской академии художеств, бывшего владельца имения в «Карачарово» князя Григория Григорьевича Гагарина.</a:t>
            </a:r>
            <a:endParaRPr sz="1400" b="0" i="0" u="none">
              <a:solidFill>
                <a:srgbClr val="333333"/>
              </a:solidFill>
              <a:latin typeface="Times New Roman"/>
              <a:cs typeface="Times New Roman"/>
            </a:endParaRPr>
          </a:p>
        </p:txBody>
      </p:sp>
      <p:pic>
        <p:nvPicPr>
          <p:cNvPr id="1966416300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5556249" y="4275969"/>
            <a:ext cx="2152847" cy="2081085"/>
          </a:xfrm>
          <a:prstGeom prst="rect">
            <a:avLst/>
          </a:prstGeom>
        </p:spPr>
      </p:pic>
      <p:pic>
        <p:nvPicPr>
          <p:cNvPr id="40552022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1799166" y="273402"/>
            <a:ext cx="2417430" cy="2245660"/>
          </a:xfrm>
          <a:prstGeom prst="rect">
            <a:avLst/>
          </a:prstGeom>
        </p:spPr>
      </p:pic>
      <p:sp>
        <p:nvSpPr>
          <p:cNvPr id="2026014116" name=""/>
          <p:cNvSpPr txBox="1"/>
          <p:nvPr/>
        </p:nvSpPr>
        <p:spPr bwMode="auto">
          <a:xfrm flipH="0" flipV="0">
            <a:off x="926944" y="1997466"/>
            <a:ext cx="2963621" cy="170691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b" anchorCtr="0" forceAA="0" upright="0" compatLnSpc="0">
            <a:spAutoFit/>
          </a:bodyPr>
          <a:p>
            <a:pPr>
              <a:defRPr/>
            </a:pPr>
            <a:br>
              <a:rPr/>
            </a:br>
            <a:endParaRPr/>
          </a:p>
          <a:p>
            <a:pPr>
              <a:defRPr/>
            </a:pPr>
            <a:r>
              <a:rPr sz="1400" b="1" i="0" u="none">
                <a:solidFill>
                  <a:srgbClr val="242F33"/>
                </a:solidFill>
                <a:latin typeface="Times New Roman"/>
                <a:ea typeface="Arial"/>
                <a:cs typeface="Times New Roman"/>
              </a:rPr>
              <a:t>Гагарин Григорий Григорьевич</a:t>
            </a:r>
            <a:endParaRPr sz="1400" b="1" i="0" u="none">
              <a:solidFill>
                <a:srgbClr val="242F3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1" i="0" u="none">
                <a:solidFill>
                  <a:srgbClr val="242F33"/>
                </a:solidFill>
                <a:latin typeface="Times New Roman"/>
                <a:ea typeface="Arial"/>
                <a:cs typeface="Times New Roman"/>
              </a:rPr>
              <a:t>Автопортрет 1840-е</a:t>
            </a:r>
            <a:r>
              <a:rPr sz="1400" b="1" i="0" u="none">
                <a:solidFill>
                  <a:srgbClr val="242F33"/>
                </a:solidFill>
                <a:latin typeface="Times New Roman"/>
                <a:ea typeface="Arial"/>
                <a:cs typeface="Times New Roman"/>
              </a:rPr>
              <a:t> </a:t>
            </a:r>
            <a:endParaRPr sz="1400" b="1" i="0" u="none">
              <a:solidFill>
                <a:srgbClr val="242F3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rgbClr val="242F33"/>
                </a:solidFill>
                <a:latin typeface="Times New Roman"/>
                <a:ea typeface="Arial"/>
                <a:cs typeface="Times New Roman"/>
              </a:rPr>
              <a:t>Государственный Исторический музей, Москва</a:t>
            </a:r>
            <a:br>
              <a:rPr sz="1400" b="0" i="0" u="none">
                <a:solidFill>
                  <a:srgbClr val="242F33"/>
                </a:solidFill>
                <a:latin typeface="Times New Roman"/>
                <a:ea typeface="Arial"/>
                <a:cs typeface="Times New Roman"/>
              </a:rPr>
            </a:b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97476586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-26651"/>
            <a:ext cx="9144000" cy="6858000"/>
          </a:xfrm>
          <a:prstGeom prst="rect">
            <a:avLst/>
          </a:prstGeom>
          <a:noFill/>
        </p:spPr>
      </p:pic>
      <p:sp>
        <p:nvSpPr>
          <p:cNvPr id="1074582133" name=""/>
          <p:cNvSpPr txBox="1"/>
          <p:nvPr/>
        </p:nvSpPr>
        <p:spPr bwMode="auto">
          <a:xfrm flipH="0" flipV="0">
            <a:off x="3590364" y="3307079"/>
            <a:ext cx="1964387" cy="19053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endParaRPr sz="650">
              <a:solidFill>
                <a:srgbClr val="333333"/>
              </a:solidFill>
              <a:latin typeface="Helvetica"/>
              <a:cs typeface="Helvetica"/>
            </a:endParaRPr>
          </a:p>
        </p:txBody>
      </p:sp>
      <p:pic>
        <p:nvPicPr>
          <p:cNvPr id="192814171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458610" y="829027"/>
            <a:ext cx="2576180" cy="3542248"/>
          </a:xfrm>
          <a:prstGeom prst="rect">
            <a:avLst/>
          </a:prstGeom>
        </p:spPr>
      </p:pic>
      <p:sp>
        <p:nvSpPr>
          <p:cNvPr id="157639799" name=""/>
          <p:cNvSpPr txBox="1"/>
          <p:nvPr/>
        </p:nvSpPr>
        <p:spPr bwMode="auto">
          <a:xfrm flipH="0" flipV="0">
            <a:off x="3184722" y="246944"/>
            <a:ext cx="5485982" cy="44805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200" b="1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Ворохов Дмитрий Петрович</a:t>
            </a: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родился в 1887 году в деревне</a:t>
            </a: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1200" b="1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Насавино</a:t>
            </a:r>
            <a:r>
              <a:rPr sz="1200" b="1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бывшей Красновской волости, Корчевского уезда, Тверской губернии. 12-летним мальчиком он ушел в город Уразово Воронежской губернии зарабатывать себе на кусок хлеба у купца Михайлова. Позднее Ворохов переезжает в Петербург, где работает портным у различных предпринимателей. Здесь он знакомится с революционным движением питерского пролетариата, только что перенесшего кровавую баню царя Николая</a:t>
            </a: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II</a:t>
            </a: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9 января 1905 года.</a:t>
            </a:r>
            <a:endParaRPr sz="1200" b="0" i="0" u="none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В 1909 году Ворохов призывается на военную службу. А когда разразилась империалистическая бойня, его призывают в ряды русской армии.</a:t>
            </a:r>
            <a:endParaRPr sz="1200" b="0" i="0" u="none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Тяжелая, изнурительная жизнь у хозяев, каторжный труд, унизительная служба в царской армии, сопровождаемая зуботычинами и мордобоем, воспитали у молодого Ворохова глубокую классовую ненависть к царизму, к капиталистической эксплуатации.</a:t>
            </a:r>
            <a:endParaRPr sz="1200" b="0" i="0" u="none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В феврале 1917 года рабочий Ворохов, одетый в солдатскую серую шинель, активно участвует в свержении царизма. А когда Временное правительство потребовало отправиться солдату Ворохову на фронт для ведения «войны до победного конца», он не подчинился этому приказу, а повел среди солдат агитацию под лозунгом: «Долой войну, вся власть Советам!». Преследуемый Временным правительством, большевик Ворохов скрывается у тетки в деревне Борисково Красновской волости.</a:t>
            </a:r>
            <a:endParaRPr sz="1200" b="0" i="0" u="none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Пролетарская революция в октябре 1971 года застает Ворохова в деревне, где он с друзьями становится организатором Советской власти в Красновской волости.</a:t>
            </a:r>
            <a:endParaRPr sz="1200" b="0" i="0" u="none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В начале 1918 года Ворохов – уездный комиссар.</a:t>
            </a:r>
            <a:endParaRPr sz="1200" b="0" i="0" u="none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23 июня 1919 года Д.П. Ворохов погиб от вражеской пули.</a:t>
            </a:r>
            <a:endParaRPr sz="12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761542950" name=""/>
          <p:cNvSpPr txBox="1"/>
          <p:nvPr/>
        </p:nvSpPr>
        <p:spPr bwMode="auto">
          <a:xfrm flipH="0" flipV="0">
            <a:off x="256666" y="4709583"/>
            <a:ext cx="8607921" cy="210315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000" b="0" i="0" u="none">
                <a:solidFill>
                  <a:srgbClr val="000080"/>
                </a:solidFill>
                <a:latin typeface="Arial"/>
                <a:ea typeface="Arial"/>
                <a:cs typeface="Arial"/>
              </a:rPr>
              <a:t> </a:t>
            </a: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В центре старой части города Конакова есть небольшой сквер. Перед оградой на постаменте возвышается памятник Владимиру Ильичу Ленину, а по ту сторону ограды в тени кленов стоит обелиск на могиле Дмитрия Петровича Ворохова, военного комиссара Корчевского уезда.</a:t>
            </a:r>
            <a:endParaRPr sz="1200" b="0" i="0" u="none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Есть что-то символичное в том, что вблизи памятника вождю покоится комиссар, отдавший жизнь за его бессмертное дело. И потому, принося к памятнику Ленина цветы и любовь, конаковцы заботливо охраняют могилу рядового ленинской гвардии, погибшего от рук врагов Советской власти.</a:t>
            </a:r>
            <a:endParaRPr sz="1200" b="0" i="0" u="none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Шел 1919 год. Лето этого года было чрезвычайно напряженным. С юга наступали белогвардейские полки Деникина. с запада – Юденича, с севера – Миллера. Они рвались к жизненным центрам молодой Советской страны. В это время в некоторых уездах Тверской губернии вспыхнули контрреволюционные восстания. Кулаки, их сыновья, дезертировавшие из Красной Армии, составляли вооруженные банды, нападали на советские и партизанские органы, зверски расправлялись с советскими активистами, грабили и убивали.</a:t>
            </a:r>
            <a:endParaRPr sz="12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42878442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0849412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617360" y="776111"/>
            <a:ext cx="3846180" cy="2952749"/>
          </a:xfrm>
          <a:prstGeom prst="rect">
            <a:avLst/>
          </a:prstGeom>
        </p:spPr>
      </p:pic>
      <p:sp>
        <p:nvSpPr>
          <p:cNvPr id="1588042298" name=""/>
          <p:cNvSpPr txBox="1"/>
          <p:nvPr/>
        </p:nvSpPr>
        <p:spPr bwMode="auto">
          <a:xfrm flipH="0" flipV="0">
            <a:off x="4463541" y="306686"/>
            <a:ext cx="4498132" cy="374907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Такое же восстание было и в Корчевском уезде, особенно в Красновской и Горицкой волостях. Возглавили его кулаки Николай Судариков, Иван Добрынин и другие.</a:t>
            </a:r>
            <a:endParaRPr sz="1200" b="0" i="0" u="none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В июне из Корчевы в родную деревню Насавино Красновской волости приехал Дмитрий Петрович. Там жили его жена и трое детей. Семью он увидел, но назад не вернулся: бандитские пули оборвали жизнь комиссара.</a:t>
            </a:r>
            <a:endParaRPr sz="1200" b="0" i="0" u="none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Мне стало известно, что в Дубне живет сын погибшего. И вот я сижу в квартире Петра Дмитриевича Ворохова и слушаю его рассказ о своем отце. Мальчику тогда было десять лет. Многое он запомнил, остальное рассказала ему мать Мария Кирилловна.</a:t>
            </a:r>
            <a:endParaRPr sz="1200" b="0" i="0" u="none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Во дворе у нас была клумба, - рассказывает Петр Дмитриевич. – Я любовался цветами, когда к дому подошли три человека. Двое были в красноармейской форме, с винтовками в руках. Третий «арестованный», в гражданском костюме шел впереди. Это были бандиты. План у них был такой: вызвать моего отца из дома и спросить. куда сдать дезертира… И когда отец вышел на крыльцо, бандиты несколькими выстрелами убили его. Потом они издевались над мертвым, ограбили дом и пообещали расправиться с нашей семьей.</a:t>
            </a:r>
            <a:endParaRPr sz="12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317879640" name=""/>
          <p:cNvSpPr txBox="1"/>
          <p:nvPr/>
        </p:nvSpPr>
        <p:spPr bwMode="auto">
          <a:xfrm flipH="0" flipV="0">
            <a:off x="635902" y="4048124"/>
            <a:ext cx="7875979" cy="228603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Бандиты явились на следующий день, чтобы привести угрозу в исполнение. Они взяли Марию Кирилловну, жену убитого, его сестру Матрену Петровну и Петю и повели к лесу. Жен комиссара бандиты посадили на пень, сына поставили рядом, а Матрену Петровну привязали к сосне. Бандиты заявили, что они уничтожат весь род Вороховых, и приготовились расстрелять семью комиссара. Народу сбежалось много. Возмущение и негодование против расправы были выражены так громко, что бандиты были вынуждены отпустить свои жертвы.</a:t>
            </a:r>
            <a:endParaRPr sz="1200" b="0" i="0" u="none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В это время сестры Пети, Галя и Паня, перепуганные досмерти, спрятались в конюшню, их нашли после ухода бандитов.</a:t>
            </a:r>
            <a:endParaRPr sz="1200" b="0" i="0" u="none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Кулацкий мятеж был подавлен отрядами, прибывшими из Твери и рабочего поселка Кузнецово, теперь Конаково. Мятежников Н. Сударикова и И. Добрынина по приказу революционного трибунала расстреляли. В уезде был наведен полный порядок.</a:t>
            </a:r>
            <a:endParaRPr sz="120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200" b="0" i="0" u="none">
                <a:solidFill>
                  <a:schemeClr val="tx1"/>
                </a:solidFill>
                <a:latin typeface="Times New Roman"/>
                <a:ea typeface="Arial"/>
                <a:cs typeface="Times New Roman"/>
              </a:rPr>
              <a:t>Потомки комиссара свято хранят память о нем. Не забудут его и конаковцы, на земле которых он трудился, защищая завоевания Октября.</a:t>
            </a:r>
            <a:endParaRPr sz="12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3554" name="Picture 6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3555" name="Rectangle 1"/>
          <p:cNvSpPr>
            <a:spLocks noChangeShapeType="1" noGrp="1"/>
          </p:cNvSpPr>
          <p:nvPr>
            <p:ph type="title"/>
          </p:nvPr>
        </p:nvSpPr>
        <p:spPr bwMode="auto">
          <a:xfrm>
            <a:off x="1331912" y="620712"/>
            <a:ext cx="6480174" cy="1295400"/>
          </a:xfrm>
          <a:prstGeom prst="rect">
            <a:avLst/>
          </a:prstGeom>
        </p:spPr>
        <p:txBody>
          <a:bodyPr lIns="90000" tIns="46800" rIns="90000" bIns="46800" anchor="b"/>
          <a:lstStyle>
            <a:lvl1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 b="0" i="0">
                <a:solidFill>
                  <a:srgbClr val="F9F9F9"/>
                </a:solidFill>
                <a:latin typeface="Constantia"/>
              </a:defRPr>
            </a:lvl1pPr>
            <a:lvl2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 b="0" i="0">
                <a:solidFill>
                  <a:srgbClr val="F9F9F9"/>
                </a:solidFill>
                <a:latin typeface="Constantia"/>
              </a:defRPr>
            </a:lvl2pPr>
            <a:lvl3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 b="0" i="0">
                <a:solidFill>
                  <a:srgbClr val="F9F9F9"/>
                </a:solidFill>
                <a:latin typeface="Constantia"/>
              </a:defRPr>
            </a:lvl3pPr>
            <a:lvl4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 b="0" i="0">
                <a:solidFill>
                  <a:srgbClr val="F9F9F9"/>
                </a:solidFill>
                <a:latin typeface="Constantia"/>
              </a:defRPr>
            </a:lvl4pPr>
            <a:lvl5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 b="0" i="0">
                <a:solidFill>
                  <a:srgbClr val="F9F9F9"/>
                </a:solidFill>
                <a:latin typeface="Constantia"/>
              </a:defRPr>
            </a:lvl5pPr>
            <a:lvl6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6pPr>
            <a:lvl7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7pPr>
            <a:lvl8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8pPr>
            <a:lvl9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9pPr>
          </a:lstStyle>
          <a:p>
            <a:pPr marL="0" lvl="0" indent="0" algn="ctr">
              <a:spcBef>
                <a:spcPts val="60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200">
                <a:solidFill>
                  <a:srgbClr val="744D26"/>
                </a:solidFill>
                <a:latin typeface="Times New Roman"/>
                <a:ea typeface="Arial"/>
                <a:cs typeface="Times New Roman"/>
              </a:rPr>
              <a:t>Музейный уголок</a:t>
            </a:r>
            <a:br>
              <a:rPr lang="ru-RU" sz="3200">
                <a:solidFill>
                  <a:srgbClr val="744D26"/>
                </a:solidFill>
                <a:latin typeface="Times New Roman"/>
                <a:ea typeface="Arial"/>
                <a:cs typeface="Times New Roman"/>
              </a:rPr>
            </a:br>
            <a:r>
              <a:rPr lang="ru-RU" sz="3200">
                <a:solidFill>
                  <a:srgbClr val="744D26"/>
                </a:solidFill>
                <a:latin typeface="Times New Roman"/>
                <a:ea typeface="Arial"/>
                <a:cs typeface="Times New Roman"/>
              </a:rPr>
              <a:t> </a:t>
            </a:r>
            <a:r>
              <a:rPr lang="ru-RU" sz="3200" b="1" i="0" u="none">
                <a:solidFill>
                  <a:srgbClr val="744D26"/>
                </a:solidFill>
                <a:latin typeface="Times New Roman"/>
                <a:ea typeface="Arial"/>
                <a:cs typeface="Times New Roman"/>
              </a:rPr>
              <a:t>«Вдохновенье- Тверского края»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23556" name="Rectangle 3"/>
          <p:cNvSpPr>
            <a:spLocks noChangeShapeType="1" noGrp="1"/>
          </p:cNvSpPr>
          <p:nvPr/>
        </p:nvSpPr>
        <p:spPr bwMode="auto">
          <a:xfrm>
            <a:off x="755650" y="2205037"/>
            <a:ext cx="7043737" cy="1928812"/>
          </a:xfrm>
          <a:prstGeom prst="rect">
            <a:avLst/>
          </a:prstGeom>
          <a:noFill/>
        </p:spPr>
        <p:txBody>
          <a:bodyPr lIns="90000" tIns="46800" rIns="90000" bIns="46800"/>
          <a:lstStyle>
            <a:lvl1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5pPr>
            <a:lvl6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6pPr>
            <a:lvl7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7pPr>
            <a:lvl8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8pPr>
            <a:lvl9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9pPr>
          </a:lstStyle>
          <a:p>
            <a:pPr lvl="0">
              <a:lnSpc>
                <a:spcPct val="80000"/>
              </a:lnSpc>
              <a:spcBef>
                <a:spcPts val="50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i="1" u="sng">
                <a:solidFill>
                  <a:srgbClr val="452E17"/>
                </a:solidFill>
                <a:latin typeface="Times New Roman"/>
                <a:ea typeface="Arial"/>
                <a:cs typeface="Times New Roman"/>
              </a:rPr>
              <a:t>Цель программы:</a:t>
            </a:r>
            <a:endParaRPr>
              <a:latin typeface="Times New Roman"/>
              <a:cs typeface="Times New Roman"/>
            </a:endParaRPr>
          </a:p>
          <a:p>
            <a:pPr lvl="0">
              <a:lnSpc>
                <a:spcPct val="80000"/>
              </a:lnSpc>
              <a:spcBef>
                <a:spcPts val="50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i="1" u="none">
                <a:solidFill>
                  <a:srgbClr val="452E17"/>
                </a:solidFill>
                <a:latin typeface="Arial"/>
                <a:ea typeface="Arial"/>
              </a:rPr>
              <a:t>     </a:t>
            </a:r>
            <a:r>
              <a:rPr lang="ru-RU" sz="2000" b="0" i="1" u="none">
                <a:solidFill>
                  <a:srgbClr val="452E17"/>
                </a:solidFill>
                <a:latin typeface="Times New Roman"/>
                <a:ea typeface="Arial"/>
                <a:cs typeface="Times New Roman"/>
              </a:rPr>
              <a:t>формирование нового сознания, ориентированного на умение при  любых  условиях сохранять уважение и любовь к Отчизне, к своей малой Родине, ее прошлому,  умение сохранять и приумножать ее традиции и историю.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23557" name="Text Box 2"/>
          <p:cNvSpPr txBox="1">
            <a:spLocks noChangeShapeType="1" noGrp="1"/>
          </p:cNvSpPr>
          <p:nvPr/>
        </p:nvSpPr>
        <p:spPr bwMode="auto">
          <a:xfrm>
            <a:off x="928686" y="4000500"/>
            <a:ext cx="7999412" cy="2138362"/>
          </a:xfrm>
          <a:prstGeom prst="rect">
            <a:avLst/>
          </a:prstGeom>
          <a:noFill/>
        </p:spPr>
        <p:txBody>
          <a:bodyPr lIns="90000" tIns="46800" rIns="90000" bIns="46800"/>
          <a:lstStyle>
            <a:lvl1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31812" algn="l"/>
                <a:tab pos="1446212" algn="l"/>
                <a:tab pos="2360612" algn="l"/>
                <a:tab pos="3275012" algn="l"/>
                <a:tab pos="4189412" algn="l"/>
                <a:tab pos="5103812" algn="l"/>
                <a:tab pos="6018212" algn="l"/>
                <a:tab pos="6932612" algn="l"/>
                <a:tab pos="7847012" algn="l"/>
                <a:tab pos="8761412" algn="l"/>
                <a:tab pos="9675811" algn="l"/>
                <a:tab pos="1059021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31812" algn="l"/>
                <a:tab pos="1446212" algn="l"/>
                <a:tab pos="2360612" algn="l"/>
                <a:tab pos="3275012" algn="l"/>
                <a:tab pos="4189412" algn="l"/>
                <a:tab pos="5103812" algn="l"/>
                <a:tab pos="6018212" algn="l"/>
                <a:tab pos="6932612" algn="l"/>
                <a:tab pos="7847012" algn="l"/>
                <a:tab pos="8761412" algn="l"/>
                <a:tab pos="9675811" algn="l"/>
                <a:tab pos="1059021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31812" algn="l"/>
                <a:tab pos="1446212" algn="l"/>
                <a:tab pos="2360612" algn="l"/>
                <a:tab pos="3275012" algn="l"/>
                <a:tab pos="4189412" algn="l"/>
                <a:tab pos="5103812" algn="l"/>
                <a:tab pos="6018212" algn="l"/>
                <a:tab pos="6932612" algn="l"/>
                <a:tab pos="7847012" algn="l"/>
                <a:tab pos="8761412" algn="l"/>
                <a:tab pos="9675811" algn="l"/>
                <a:tab pos="1059021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31812" algn="l"/>
                <a:tab pos="1446212" algn="l"/>
                <a:tab pos="2360612" algn="l"/>
                <a:tab pos="3275012" algn="l"/>
                <a:tab pos="4189412" algn="l"/>
                <a:tab pos="5103812" algn="l"/>
                <a:tab pos="6018212" algn="l"/>
                <a:tab pos="6932612" algn="l"/>
                <a:tab pos="7847012" algn="l"/>
                <a:tab pos="8761412" algn="l"/>
                <a:tab pos="9675811" algn="l"/>
                <a:tab pos="1059021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531812" algn="l"/>
                <a:tab pos="1446212" algn="l"/>
                <a:tab pos="2360612" algn="l"/>
                <a:tab pos="3275012" algn="l"/>
                <a:tab pos="4189412" algn="l"/>
                <a:tab pos="5103812" algn="l"/>
                <a:tab pos="6018212" algn="l"/>
                <a:tab pos="6932612" algn="l"/>
                <a:tab pos="7847012" algn="l"/>
                <a:tab pos="8761412" algn="l"/>
                <a:tab pos="9675811" algn="l"/>
                <a:tab pos="1059021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5pPr>
            <a:lvl6pPr>
              <a:tabLst>
                <a:tab pos="531812" algn="l"/>
                <a:tab pos="1446212" algn="l"/>
                <a:tab pos="2360612" algn="l"/>
                <a:tab pos="3275012" algn="l"/>
                <a:tab pos="4189412" algn="l"/>
                <a:tab pos="5103812" algn="l"/>
                <a:tab pos="6018212" algn="l"/>
                <a:tab pos="6932612" algn="l"/>
                <a:tab pos="7847012" algn="l"/>
                <a:tab pos="8761412" algn="l"/>
                <a:tab pos="9675811" algn="l"/>
                <a:tab pos="10590212" algn="l"/>
              </a:tabLst>
              <a:defRPr lang="en-GB" sz="1800"/>
            </a:lvl6pPr>
            <a:lvl7pPr>
              <a:tabLst>
                <a:tab pos="531812" algn="l"/>
                <a:tab pos="1446212" algn="l"/>
                <a:tab pos="2360612" algn="l"/>
                <a:tab pos="3275012" algn="l"/>
                <a:tab pos="4189412" algn="l"/>
                <a:tab pos="5103812" algn="l"/>
                <a:tab pos="6018212" algn="l"/>
                <a:tab pos="6932612" algn="l"/>
                <a:tab pos="7847012" algn="l"/>
                <a:tab pos="8761412" algn="l"/>
                <a:tab pos="9675811" algn="l"/>
                <a:tab pos="10590212" algn="l"/>
              </a:tabLst>
              <a:defRPr lang="en-GB" sz="1800"/>
            </a:lvl7pPr>
            <a:lvl8pPr>
              <a:tabLst>
                <a:tab pos="531812" algn="l"/>
                <a:tab pos="1446212" algn="l"/>
                <a:tab pos="2360612" algn="l"/>
                <a:tab pos="3275012" algn="l"/>
                <a:tab pos="4189412" algn="l"/>
                <a:tab pos="5103812" algn="l"/>
                <a:tab pos="6018212" algn="l"/>
                <a:tab pos="6932612" algn="l"/>
                <a:tab pos="7847012" algn="l"/>
                <a:tab pos="8761412" algn="l"/>
                <a:tab pos="9675811" algn="l"/>
                <a:tab pos="10590212" algn="l"/>
              </a:tabLst>
              <a:defRPr lang="en-GB" sz="1800"/>
            </a:lvl8pPr>
            <a:lvl9pPr>
              <a:tabLst>
                <a:tab pos="531812" algn="l"/>
                <a:tab pos="1446212" algn="l"/>
                <a:tab pos="2360612" algn="l"/>
                <a:tab pos="3275012" algn="l"/>
                <a:tab pos="4189412" algn="l"/>
                <a:tab pos="5103812" algn="l"/>
                <a:tab pos="6018212" algn="l"/>
                <a:tab pos="6932612" algn="l"/>
                <a:tab pos="7847012" algn="l"/>
                <a:tab pos="8761412" algn="l"/>
                <a:tab pos="9675811" algn="l"/>
                <a:tab pos="10590212" algn="l"/>
              </a:tabLst>
              <a:defRPr lang="en-GB" sz="1800"/>
            </a:lvl9pPr>
          </a:lstStyle>
          <a:p>
            <a:pPr marL="530225" lvl="0" indent="-258763">
              <a:lnSpc>
                <a:spcPct val="80000"/>
              </a:lnSpc>
              <a:spcBef>
                <a:spcPts val="500"/>
              </a:spcBef>
              <a:buNone/>
              <a:tabLst>
                <a:tab pos="531812" algn="l"/>
                <a:tab pos="1446212" algn="l"/>
                <a:tab pos="2360612" algn="l"/>
                <a:tab pos="3275012" algn="l"/>
                <a:tab pos="4189412" algn="l"/>
                <a:tab pos="5103812" algn="l"/>
                <a:tab pos="6018212" algn="l"/>
                <a:tab pos="6932612" algn="l"/>
                <a:tab pos="7847012" algn="l"/>
                <a:tab pos="8761412" algn="l"/>
                <a:tab pos="9675811" algn="l"/>
                <a:tab pos="10590212" algn="l"/>
              </a:tabLst>
              <a:defRPr/>
            </a:pPr>
            <a:r>
              <a:rPr lang="ru-RU" sz="2000" b="1" i="1" u="sng">
                <a:solidFill>
                  <a:srgbClr val="452E17"/>
                </a:solidFill>
                <a:latin typeface="Times New Roman"/>
                <a:ea typeface="Arial"/>
                <a:cs typeface="Times New Roman"/>
              </a:rPr>
              <a:t>Задачи: </a:t>
            </a:r>
            <a:endParaRPr>
              <a:latin typeface="Times New Roman"/>
              <a:cs typeface="Times New Roman"/>
            </a:endParaRPr>
          </a:p>
          <a:p>
            <a:pPr marL="530225" lvl="0" indent="-258763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Char char="•"/>
              <a:tabLst>
                <a:tab pos="531812" algn="l"/>
                <a:tab pos="1446212" algn="l"/>
                <a:tab pos="2360612" algn="l"/>
                <a:tab pos="3275012" algn="l"/>
                <a:tab pos="4189412" algn="l"/>
                <a:tab pos="5103812" algn="l"/>
                <a:tab pos="6018212" algn="l"/>
                <a:tab pos="6932612" algn="l"/>
                <a:tab pos="7847012" algn="l"/>
                <a:tab pos="8761412" algn="l"/>
                <a:tab pos="9675811" algn="l"/>
                <a:tab pos="10590212" algn="l"/>
              </a:tabLst>
              <a:defRPr/>
            </a:pPr>
            <a:r>
              <a:rPr lang="ru-RU" sz="2000" b="0" i="1" u="none">
                <a:solidFill>
                  <a:srgbClr val="452E17"/>
                </a:solidFill>
                <a:latin typeface="Times New Roman"/>
                <a:ea typeface="Arial"/>
                <a:cs typeface="Times New Roman"/>
              </a:rPr>
              <a:t>Систематизировать  и расширять знания обучающихся о родном городе, его истории, культуре и людях, живущих в городе. </a:t>
            </a:r>
            <a:endParaRPr>
              <a:latin typeface="Times New Roman"/>
              <a:cs typeface="Times New Roman"/>
            </a:endParaRPr>
          </a:p>
          <a:p>
            <a:pPr marL="530225" lvl="0" indent="-258763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Char char="•"/>
              <a:tabLst>
                <a:tab pos="531812" algn="l"/>
                <a:tab pos="1446212" algn="l"/>
                <a:tab pos="2360612" algn="l"/>
                <a:tab pos="3275012" algn="l"/>
                <a:tab pos="4189412" algn="l"/>
                <a:tab pos="5103812" algn="l"/>
                <a:tab pos="6018212" algn="l"/>
                <a:tab pos="6932612" algn="l"/>
                <a:tab pos="7847012" algn="l"/>
                <a:tab pos="8761412" algn="l"/>
                <a:tab pos="9675811" algn="l"/>
                <a:tab pos="10590212" algn="l"/>
              </a:tabLst>
              <a:defRPr/>
            </a:pPr>
            <a:r>
              <a:rPr lang="ru-RU" sz="2000" b="0" i="1" u="none">
                <a:solidFill>
                  <a:srgbClr val="452E17"/>
                </a:solidFill>
                <a:latin typeface="Times New Roman"/>
                <a:ea typeface="Arial"/>
                <a:cs typeface="Times New Roman"/>
              </a:rPr>
              <a:t>Укрепить у обучающихся чувство гордости за свой город, за людей, приумножающих его благосостояние. </a:t>
            </a:r>
            <a:endParaRPr>
              <a:latin typeface="Times New Roman"/>
              <a:cs typeface="Times New Roman"/>
            </a:endParaRPr>
          </a:p>
          <a:p>
            <a:pPr marL="530225" lvl="0" indent="-258763">
              <a:lnSpc>
                <a:spcPct val="80000"/>
              </a:lnSpc>
              <a:spcBef>
                <a:spcPts val="500"/>
              </a:spcBef>
              <a:buClr>
                <a:srgbClr val="000000"/>
              </a:buClr>
              <a:buChar char="•"/>
              <a:tabLst>
                <a:tab pos="531812" algn="l"/>
                <a:tab pos="1446212" algn="l"/>
                <a:tab pos="2360612" algn="l"/>
                <a:tab pos="3275012" algn="l"/>
                <a:tab pos="4189412" algn="l"/>
                <a:tab pos="5103812" algn="l"/>
                <a:tab pos="6018212" algn="l"/>
                <a:tab pos="6932612" algn="l"/>
                <a:tab pos="7847012" algn="l"/>
                <a:tab pos="8761412" algn="l"/>
                <a:tab pos="9675811" algn="l"/>
                <a:tab pos="10590212" algn="l"/>
              </a:tabLst>
              <a:defRPr/>
            </a:pPr>
            <a:r>
              <a:rPr lang="ru-RU" sz="2000" b="0" i="1" u="none">
                <a:solidFill>
                  <a:srgbClr val="452E17"/>
                </a:solidFill>
                <a:latin typeface="Times New Roman"/>
                <a:ea typeface="Arial"/>
                <a:cs typeface="Times New Roman"/>
              </a:rPr>
              <a:t>Развивать навыки исследовательской деятельности.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23558" name="Rectangle 5"/>
          <p:cNvSpPr>
            <a:spLocks noChangeShapeType="1" noGrp="1"/>
          </p:cNvSpPr>
          <p:nvPr/>
        </p:nvSpPr>
        <p:spPr bwMode="auto">
          <a:xfrm>
            <a:off x="1258887" y="404812"/>
            <a:ext cx="6769100" cy="1728787"/>
          </a:xfrm>
          <a:prstGeom prst="rect">
            <a:avLst/>
          </a:prstGeom>
          <a:noFill/>
          <a:ln w="38100" cmpd="dbl">
            <a:solidFill>
              <a:srgbClr val="5F3F1F"/>
            </a:solidFill>
            <a:round/>
            <a:headEnd/>
            <a:tailEnd/>
          </a:ln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578" name="Picture 8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4579" name="Rectangle 1"/>
          <p:cNvSpPr>
            <a:spLocks noChangeShapeType="1" noGrp="1"/>
          </p:cNvSpPr>
          <p:nvPr>
            <p:ph type="body"/>
          </p:nvPr>
        </p:nvSpPr>
        <p:spPr bwMode="auto">
          <a:xfrm>
            <a:off x="611187" y="2133600"/>
            <a:ext cx="8075612" cy="3992562"/>
          </a:xfrm>
          <a:prstGeom prst="rect">
            <a:avLst/>
          </a:prstGeom>
        </p:spPr>
        <p:txBody>
          <a:bodyPr lIns="90000" tIns="46800" rIns="90000" bIns="46800" anchor="t"/>
          <a:lstStyle>
            <a:lvl1pPr marL="342900" indent="0" algn="l" defTabSz="44926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 sz="2600" b="0" i="0">
                <a:solidFill>
                  <a:srgbClr val="FFFFFF"/>
                </a:solidFill>
                <a:latin typeface="Constantia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 sz="2400" b="0" i="0">
                <a:solidFill>
                  <a:srgbClr val="E7DEC9"/>
                </a:solidFill>
                <a:latin typeface="Constantia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 sz="2100" b="0" i="0">
                <a:solidFill>
                  <a:srgbClr val="FFFFFF"/>
                </a:solidFill>
                <a:latin typeface="Constantia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 sz="1900" b="0" i="0">
                <a:solidFill>
                  <a:srgbClr val="FFFFFF"/>
                </a:solidFill>
                <a:latin typeface="Constantia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338"/>
              </a:spcBef>
              <a:spcAft>
                <a:spcPts val="0"/>
              </a:spcAft>
              <a:buNone/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 sz="1600" b="0" i="0">
                <a:solidFill>
                  <a:srgbClr val="FFFFFF"/>
                </a:solidFill>
                <a:latin typeface="Constantia"/>
              </a:defRPr>
            </a:lvl5pPr>
            <a:lvl6pPr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 lang="en-GB" sz="1800"/>
            </a:lvl6pPr>
            <a:lvl7pPr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 lang="en-GB" sz="1800"/>
            </a:lvl7pPr>
            <a:lvl8pPr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 lang="en-GB" sz="1800"/>
            </a:lvl8pPr>
            <a:lvl9pPr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 lang="en-GB" sz="1800"/>
            </a:lvl9pPr>
          </a:lstStyle>
          <a:p>
            <a:pPr marL="342900" lvl="0" indent="-342900">
              <a:spcBef>
                <a:spcPts val="600"/>
              </a:spcBef>
              <a:buNone/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/>
            </a:pPr>
            <a:endParaRPr lang="en-US"/>
          </a:p>
          <a:p>
            <a:pPr marL="342900" lvl="0" indent="-342900">
              <a:spcBef>
                <a:spcPts val="600"/>
              </a:spcBef>
              <a:buNone/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/>
            </a:pPr>
            <a:endParaRPr lang="en-US"/>
          </a:p>
          <a:p>
            <a:pPr marL="342900" lvl="0" indent="-342900">
              <a:spcBef>
                <a:spcPts val="600"/>
              </a:spcBef>
              <a:buNone/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/>
            </a:pPr>
            <a:r>
              <a:rPr lang="ru-RU" b="0" i="1" u="none">
                <a:solidFill>
                  <a:srgbClr val="452E17"/>
                </a:solidFill>
                <a:latin typeface="Times New Roman"/>
                <a:cs typeface="Times New Roman"/>
              </a:rPr>
              <a:t>По  жанру – «Музей - экспозиция (выставка)»</a:t>
            </a:r>
            <a:r>
              <a:rPr lang="ru-RU">
                <a:solidFill>
                  <a:srgbClr val="800000"/>
                </a:solidFill>
                <a:latin typeface="Times New Roman"/>
                <a:cs typeface="Times New Roman"/>
              </a:rPr>
              <a:t> </a:t>
            </a:r>
            <a:endParaRPr>
              <a:latin typeface="Times New Roman"/>
              <a:cs typeface="Times New Roman"/>
            </a:endParaRPr>
          </a:p>
        </p:txBody>
      </p:sp>
      <p:sp>
        <p:nvSpPr>
          <p:cNvPr id="24580" name="Text Box 5"/>
          <p:cNvSpPr txBox="1">
            <a:spLocks noChangeShapeType="1" noGrp="1"/>
          </p:cNvSpPr>
          <p:nvPr/>
        </p:nvSpPr>
        <p:spPr bwMode="auto">
          <a:xfrm>
            <a:off x="1476375" y="908050"/>
            <a:ext cx="6264275" cy="1190625"/>
          </a:xfrm>
          <a:prstGeom prst="rect">
            <a:avLst/>
          </a:prstGeom>
          <a:noFill/>
          <a:ln w="76320">
            <a:solidFill>
              <a:srgbClr val="4F271C"/>
            </a:solidFill>
            <a:round/>
            <a:headEnd/>
            <a:tailEnd/>
          </a:ln>
        </p:spPr>
        <p:txBody>
          <a:bodyPr lIns="90000" tIns="46800" rIns="90000" bIns="46800" anchor="b"/>
          <a:lstStyle>
            <a:lvl1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5pPr>
            <a:lvl6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6pPr>
            <a:lvl7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7pPr>
            <a:lvl8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8pPr>
            <a:lvl9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9pPr>
          </a:lstStyle>
          <a:p>
            <a:pPr lvl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b="0" i="0" u="none">
                <a:solidFill>
                  <a:srgbClr val="452E17"/>
                </a:solidFill>
                <a:latin typeface="Times New Roman"/>
                <a:ea typeface="Arial"/>
                <a:cs typeface="Times New Roman"/>
              </a:rPr>
              <a:t>В 2022 году был открыт музейный уголок</a:t>
            </a:r>
            <a:r>
              <a:rPr lang="ru-RU" sz="3600" b="0" i="0" u="sng">
                <a:solidFill>
                  <a:srgbClr val="F9F9F9"/>
                </a:solidFill>
                <a:latin typeface="Times New Roman"/>
                <a:ea typeface="Arial"/>
                <a:cs typeface="Times New Roman"/>
              </a:rPr>
              <a:t>    </a:t>
            </a:r>
            <a:r>
              <a:rPr lang="ru-RU" sz="3600" b="0" i="0" u="sng">
                <a:solidFill>
                  <a:srgbClr val="F9F9F9"/>
                </a:solidFill>
                <a:latin typeface="Constantia"/>
                <a:ea typeface="Arial"/>
              </a:rPr>
              <a:t>   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5602" name="Picture 10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5603" name="Rectangle 1"/>
          <p:cNvSpPr>
            <a:spLocks noChangeShapeType="1" noGrp="1"/>
          </p:cNvSpPr>
          <p:nvPr>
            <p:ph type="title"/>
          </p:nvPr>
        </p:nvSpPr>
        <p:spPr bwMode="auto">
          <a:xfrm>
            <a:off x="1835150" y="333375"/>
            <a:ext cx="5041900" cy="1079500"/>
          </a:xfrm>
          <a:prstGeom prst="rect">
            <a:avLst/>
          </a:prstGeom>
          <a:ln w="76320">
            <a:solidFill>
              <a:srgbClr val="4F271C"/>
            </a:solidFill>
            <a:miter/>
            <a:headEnd/>
            <a:tailEnd/>
          </a:ln>
        </p:spPr>
        <p:txBody>
          <a:bodyPr lIns="90000" tIns="46800" rIns="90000" bIns="46800" anchor="b"/>
          <a:lstStyle>
            <a:lvl1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 b="0" i="0">
                <a:solidFill>
                  <a:srgbClr val="F9F9F9"/>
                </a:solidFill>
                <a:latin typeface="Constantia"/>
              </a:defRPr>
            </a:lvl1pPr>
            <a:lvl2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 b="0" i="0">
                <a:solidFill>
                  <a:srgbClr val="F9F9F9"/>
                </a:solidFill>
                <a:latin typeface="Constantia"/>
              </a:defRPr>
            </a:lvl2pPr>
            <a:lvl3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 b="0" i="0">
                <a:solidFill>
                  <a:srgbClr val="F9F9F9"/>
                </a:solidFill>
                <a:latin typeface="Constantia"/>
              </a:defRPr>
            </a:lvl3pPr>
            <a:lvl4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 b="0" i="0">
                <a:solidFill>
                  <a:srgbClr val="F9F9F9"/>
                </a:solidFill>
                <a:latin typeface="Constantia"/>
              </a:defRPr>
            </a:lvl4pPr>
            <a:lvl5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4200" b="0" i="0">
                <a:solidFill>
                  <a:srgbClr val="F9F9F9"/>
                </a:solidFill>
                <a:latin typeface="Constantia"/>
              </a:defRPr>
            </a:lvl5pPr>
            <a:lvl6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6pPr>
            <a:lvl7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7pPr>
            <a:lvl8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8pPr>
            <a:lvl9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9pPr>
          </a:lstStyle>
          <a:p>
            <a:pPr marL="0" lvl="0" indent="0" algn="ctr">
              <a:spcBef>
                <a:spcPts val="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b="1" i="0" u="none">
                <a:solidFill>
                  <a:srgbClr val="744D26"/>
                </a:solidFill>
                <a:latin typeface="Times New Roman"/>
                <a:cs typeface="Times New Roman"/>
              </a:rPr>
              <a:t>Школьный музейный уголок</a:t>
            </a:r>
            <a:endParaRPr/>
          </a:p>
        </p:txBody>
      </p:sp>
      <p:sp>
        <p:nvSpPr>
          <p:cNvPr id="25604" name="Rectangle 2"/>
          <p:cNvSpPr>
            <a:spLocks noChangeShapeType="1" noGrp="1"/>
          </p:cNvSpPr>
          <p:nvPr>
            <p:ph type="body"/>
          </p:nvPr>
        </p:nvSpPr>
        <p:spPr bwMode="auto">
          <a:xfrm>
            <a:off x="468312" y="1700212"/>
            <a:ext cx="8218487" cy="4425950"/>
          </a:xfrm>
          <a:prstGeom prst="rect">
            <a:avLst/>
          </a:prstGeom>
        </p:spPr>
        <p:txBody>
          <a:bodyPr lIns="90000" tIns="46800" rIns="90000" bIns="46800" anchor="t"/>
          <a:lstStyle>
            <a:lvl1pPr marL="342900" indent="0" algn="l" defTabSz="449262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642936" algn="l"/>
                <a:tab pos="1557337" algn="l"/>
                <a:tab pos="2471737" algn="l"/>
                <a:tab pos="3386137" algn="l"/>
                <a:tab pos="4300537" algn="l"/>
                <a:tab pos="5214937" algn="l"/>
                <a:tab pos="6129337" algn="l"/>
                <a:tab pos="7043737" algn="l"/>
                <a:tab pos="7958137" algn="l"/>
                <a:tab pos="8872537" algn="l"/>
                <a:tab pos="9786937" algn="l"/>
              </a:tabLst>
              <a:defRPr sz="2600" b="0" i="0">
                <a:solidFill>
                  <a:srgbClr val="FFFFFF"/>
                </a:solidFill>
                <a:latin typeface="Constantia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tabLst>
                <a:tab pos="642936" algn="l"/>
                <a:tab pos="1557337" algn="l"/>
                <a:tab pos="2471737" algn="l"/>
                <a:tab pos="3386137" algn="l"/>
                <a:tab pos="4300537" algn="l"/>
                <a:tab pos="5214937" algn="l"/>
                <a:tab pos="6129337" algn="l"/>
                <a:tab pos="7043737" algn="l"/>
                <a:tab pos="7958137" algn="l"/>
                <a:tab pos="8872537" algn="l"/>
                <a:tab pos="9786937" algn="l"/>
              </a:tabLst>
              <a:defRPr sz="2400" b="0" i="0">
                <a:solidFill>
                  <a:srgbClr val="E7DEC9"/>
                </a:solidFill>
                <a:latin typeface="Constantia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tabLst>
                <a:tab pos="642936" algn="l"/>
                <a:tab pos="1557337" algn="l"/>
                <a:tab pos="2471737" algn="l"/>
                <a:tab pos="3386137" algn="l"/>
                <a:tab pos="4300537" algn="l"/>
                <a:tab pos="5214937" algn="l"/>
                <a:tab pos="6129337" algn="l"/>
                <a:tab pos="7043737" algn="l"/>
                <a:tab pos="7958137" algn="l"/>
                <a:tab pos="8872537" algn="l"/>
                <a:tab pos="9786937" algn="l"/>
              </a:tabLst>
              <a:defRPr sz="2100" b="0" i="0">
                <a:solidFill>
                  <a:srgbClr val="FFFFFF"/>
                </a:solidFill>
                <a:latin typeface="Constantia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tabLst>
                <a:tab pos="642936" algn="l"/>
                <a:tab pos="1557337" algn="l"/>
                <a:tab pos="2471737" algn="l"/>
                <a:tab pos="3386137" algn="l"/>
                <a:tab pos="4300537" algn="l"/>
                <a:tab pos="5214937" algn="l"/>
                <a:tab pos="6129337" algn="l"/>
                <a:tab pos="7043737" algn="l"/>
                <a:tab pos="7958137" algn="l"/>
                <a:tab pos="8872537" algn="l"/>
                <a:tab pos="9786937" algn="l"/>
              </a:tabLst>
              <a:defRPr sz="1900" b="0" i="0">
                <a:solidFill>
                  <a:srgbClr val="FFFFFF"/>
                </a:solidFill>
                <a:latin typeface="Constantia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338"/>
              </a:spcBef>
              <a:spcAft>
                <a:spcPts val="0"/>
              </a:spcAft>
              <a:buNone/>
              <a:tabLst>
                <a:tab pos="642936" algn="l"/>
                <a:tab pos="1557337" algn="l"/>
                <a:tab pos="2471737" algn="l"/>
                <a:tab pos="3386137" algn="l"/>
                <a:tab pos="4300537" algn="l"/>
                <a:tab pos="5214937" algn="l"/>
                <a:tab pos="6129337" algn="l"/>
                <a:tab pos="7043737" algn="l"/>
                <a:tab pos="7958137" algn="l"/>
                <a:tab pos="8872537" algn="l"/>
                <a:tab pos="9786937" algn="l"/>
              </a:tabLst>
              <a:defRPr sz="1600" b="0" i="0">
                <a:solidFill>
                  <a:srgbClr val="FFFFFF"/>
                </a:solidFill>
                <a:latin typeface="Constantia"/>
              </a:defRPr>
            </a:lvl5pPr>
            <a:lvl6pPr>
              <a:tabLst>
                <a:tab pos="642936" algn="l"/>
                <a:tab pos="1557337" algn="l"/>
                <a:tab pos="2471737" algn="l"/>
                <a:tab pos="3386137" algn="l"/>
                <a:tab pos="4300537" algn="l"/>
                <a:tab pos="5214937" algn="l"/>
                <a:tab pos="6129337" algn="l"/>
                <a:tab pos="7043737" algn="l"/>
                <a:tab pos="7958137" algn="l"/>
                <a:tab pos="8872537" algn="l"/>
                <a:tab pos="9786937" algn="l"/>
              </a:tabLst>
              <a:defRPr lang="en-GB" sz="1800"/>
            </a:lvl6pPr>
            <a:lvl7pPr>
              <a:tabLst>
                <a:tab pos="642936" algn="l"/>
                <a:tab pos="1557337" algn="l"/>
                <a:tab pos="2471737" algn="l"/>
                <a:tab pos="3386137" algn="l"/>
                <a:tab pos="4300537" algn="l"/>
                <a:tab pos="5214937" algn="l"/>
                <a:tab pos="6129337" algn="l"/>
                <a:tab pos="7043737" algn="l"/>
                <a:tab pos="7958137" algn="l"/>
                <a:tab pos="8872537" algn="l"/>
                <a:tab pos="9786937" algn="l"/>
              </a:tabLst>
              <a:defRPr lang="en-GB" sz="1800"/>
            </a:lvl7pPr>
            <a:lvl8pPr>
              <a:tabLst>
                <a:tab pos="642936" algn="l"/>
                <a:tab pos="1557337" algn="l"/>
                <a:tab pos="2471737" algn="l"/>
                <a:tab pos="3386137" algn="l"/>
                <a:tab pos="4300537" algn="l"/>
                <a:tab pos="5214937" algn="l"/>
                <a:tab pos="6129337" algn="l"/>
                <a:tab pos="7043737" algn="l"/>
                <a:tab pos="7958137" algn="l"/>
                <a:tab pos="8872537" algn="l"/>
                <a:tab pos="9786937" algn="l"/>
              </a:tabLst>
              <a:defRPr lang="en-GB" sz="1800"/>
            </a:lvl8pPr>
            <a:lvl9pPr>
              <a:tabLst>
                <a:tab pos="642936" algn="l"/>
                <a:tab pos="1557337" algn="l"/>
                <a:tab pos="2471737" algn="l"/>
                <a:tab pos="3386137" algn="l"/>
                <a:tab pos="4300537" algn="l"/>
                <a:tab pos="5214937" algn="l"/>
                <a:tab pos="6129337" algn="l"/>
                <a:tab pos="7043737" algn="l"/>
                <a:tab pos="7958137" algn="l"/>
                <a:tab pos="8872537" algn="l"/>
                <a:tab pos="9786937" algn="l"/>
              </a:tabLst>
              <a:defRPr lang="en-GB" sz="1800"/>
            </a:lvl9pPr>
          </a:lstStyle>
          <a:p>
            <a:pPr marL="342900" lvl="0" indent="-342900">
              <a:spcBef>
                <a:spcPts val="600"/>
              </a:spcBef>
              <a:buNone/>
              <a:tabLst>
                <a:tab pos="642936" algn="l"/>
                <a:tab pos="1557337" algn="l"/>
                <a:tab pos="2471737" algn="l"/>
                <a:tab pos="3386137" algn="l"/>
                <a:tab pos="4300537" algn="l"/>
                <a:tab pos="5214937" algn="l"/>
                <a:tab pos="6129337" algn="l"/>
                <a:tab pos="7043737" algn="l"/>
                <a:tab pos="7958137" algn="l"/>
                <a:tab pos="8872537" algn="l"/>
                <a:tab pos="9786937" algn="l"/>
              </a:tabLst>
              <a:defRPr/>
            </a:pPr>
            <a:r>
              <a:rPr lang="ru-RU" b="0" i="1" u="none">
                <a:solidFill>
                  <a:srgbClr val="744D26"/>
                </a:solidFill>
                <a:latin typeface="Times New Roman"/>
                <a:cs typeface="Times New Roman"/>
              </a:rPr>
              <a:t>Его жизнеспособность целиком зависит от слаженной творческой работы коллектива педагогов и обучающихся, в процессе которой  познаётся важность коллективной деятельности, воспитывается чувство сопричастности с происходящими событиями.</a:t>
            </a:r>
            <a:r>
              <a:rPr lang="ru-RU">
                <a:solidFill>
                  <a:srgbClr val="744D26"/>
                </a:solidFill>
              </a:rPr>
              <a:t>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6626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6627" name="Прямоугольник 2"/>
          <p:cNvSpPr>
            <a:spLocks noChangeShapeType="1" noGrp="1"/>
          </p:cNvSpPr>
          <p:nvPr/>
        </p:nvSpPr>
        <p:spPr bwMode="auto">
          <a:xfrm>
            <a:off x="2268536" y="1700211"/>
            <a:ext cx="4572504" cy="2554259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lnSpc>
                <a:spcPct val="80000"/>
              </a:lnSpc>
              <a:defRPr/>
            </a:pPr>
            <a:r>
              <a:rPr lang="ru-RU" sz="2000" b="1" i="1" u="none">
                <a:solidFill>
                  <a:srgbClr val="744D26"/>
                </a:solidFill>
                <a:latin typeface="Times New Roman"/>
              </a:rPr>
              <a:t>В школе собран богатый материал по следующим темам:</a:t>
            </a:r>
            <a:endParaRPr/>
          </a:p>
          <a:p>
            <a:pPr lvl="0">
              <a:lnSpc>
                <a:spcPct val="80000"/>
              </a:lnSpc>
              <a:buNone/>
              <a:defRPr/>
            </a:pPr>
            <a:r>
              <a:rPr lang="ru-RU" b="0" i="1" u="none">
                <a:solidFill>
                  <a:srgbClr val="744D26"/>
                </a:solidFill>
                <a:latin typeface="Times New Roman"/>
              </a:rPr>
              <a:t>«Исторический уголок»</a:t>
            </a:r>
            <a:endParaRPr/>
          </a:p>
          <a:p>
            <a:pPr lvl="0">
              <a:lnSpc>
                <a:spcPct val="80000"/>
              </a:lnSpc>
              <a:buNone/>
              <a:defRPr/>
            </a:pPr>
            <a:r>
              <a:rPr lang="ru-RU" b="0" i="1" u="none">
                <a:solidFill>
                  <a:srgbClr val="744D26"/>
                </a:solidFill>
                <a:latin typeface="Times New Roman"/>
              </a:rPr>
              <a:t>«Коллекция посуды».</a:t>
            </a:r>
            <a:endParaRPr/>
          </a:p>
          <a:p>
            <a:pPr lvl="0">
              <a:lnSpc>
                <a:spcPct val="80000"/>
              </a:lnSpc>
              <a:buNone/>
              <a:defRPr/>
            </a:pPr>
            <a:r>
              <a:rPr lang="ru-RU" b="1" i="1" u="none">
                <a:solidFill>
                  <a:srgbClr val="744D26"/>
                </a:solidFill>
                <a:latin typeface="Times New Roman"/>
              </a:rPr>
              <a:t>Папки с историческим материалом:</a:t>
            </a:r>
            <a:endParaRPr/>
          </a:p>
          <a:p>
            <a:pPr lvl="0">
              <a:lnSpc>
                <a:spcPct val="80000"/>
              </a:lnSpc>
              <a:buNone/>
              <a:defRPr/>
            </a:pPr>
            <a:r>
              <a:rPr lang="ru-RU" b="0" i="1" u="none">
                <a:solidFill>
                  <a:srgbClr val="744D26"/>
                </a:solidFill>
                <a:latin typeface="Times New Roman"/>
              </a:rPr>
              <a:t>«История города»,</a:t>
            </a:r>
            <a:endParaRPr/>
          </a:p>
          <a:p>
            <a:pPr lvl="0">
              <a:lnSpc>
                <a:spcPct val="80000"/>
              </a:lnSpc>
              <a:buNone/>
              <a:defRPr/>
            </a:pPr>
            <a:r>
              <a:rPr lang="ru-RU" b="0" i="1" u="none">
                <a:solidFill>
                  <a:srgbClr val="744D26"/>
                </a:solidFill>
                <a:latin typeface="Times New Roman"/>
              </a:rPr>
              <a:t>«История организаций и учреждений, существовавших и </a:t>
            </a:r>
            <a:endParaRPr/>
          </a:p>
          <a:p>
            <a:pPr lvl="0">
              <a:lnSpc>
                <a:spcPct val="80000"/>
              </a:lnSpc>
              <a:buNone/>
              <a:defRPr/>
            </a:pPr>
            <a:r>
              <a:rPr lang="ru-RU" b="0" i="1" u="none">
                <a:solidFill>
                  <a:srgbClr val="744D26"/>
                </a:solidFill>
                <a:latin typeface="Times New Roman"/>
              </a:rPr>
              <a:t>существующих на территории города», </a:t>
            </a:r>
            <a:endParaRPr/>
          </a:p>
          <a:p>
            <a:pPr lvl="0">
              <a:lnSpc>
                <a:spcPct val="80000"/>
              </a:lnSpc>
              <a:buNone/>
              <a:defRPr/>
            </a:pPr>
            <a:r>
              <a:rPr lang="ru-RU" b="0" i="1" u="none">
                <a:solidFill>
                  <a:srgbClr val="744D26"/>
                </a:solidFill>
                <a:latin typeface="Times New Roman"/>
              </a:rPr>
              <a:t>«История и традиции города»,</a:t>
            </a:r>
            <a:endParaRPr/>
          </a:p>
          <a:p>
            <a:pPr lvl="0">
              <a:lnSpc>
                <a:spcPct val="80000"/>
              </a:lnSpc>
              <a:buNone/>
              <a:defRPr/>
            </a:pPr>
            <a:r>
              <a:rPr lang="ru-RU" b="0" i="1" u="none">
                <a:solidFill>
                  <a:srgbClr val="744D26"/>
                </a:solidFill>
                <a:latin typeface="Times New Roman"/>
              </a:rPr>
              <a:t>«Ах, война..».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7650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7651" name="Rectangle 5"/>
          <p:cNvSpPr>
            <a:spLocks noChangeShapeType="1" noGrp="1"/>
          </p:cNvSpPr>
          <p:nvPr/>
        </p:nvSpPr>
        <p:spPr bwMode="auto">
          <a:xfrm>
            <a:off x="1619250" y="404812"/>
            <a:ext cx="6048375" cy="2232025"/>
          </a:xfrm>
          <a:prstGeom prst="rect">
            <a:avLst/>
          </a:prstGeom>
          <a:noFill/>
          <a:ln w="38100" cmpd="dbl">
            <a:solidFill>
              <a:srgbClr val="5F3F1F"/>
            </a:solidFill>
            <a:round/>
            <a:headEnd/>
            <a:tailEnd/>
          </a:ln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7652" name="Прямоугольник 3"/>
          <p:cNvSpPr>
            <a:spLocks noChangeShapeType="1" noGrp="1"/>
          </p:cNvSpPr>
          <p:nvPr/>
        </p:nvSpPr>
        <p:spPr bwMode="auto">
          <a:xfrm>
            <a:off x="2339975" y="1052512"/>
            <a:ext cx="4572000" cy="92392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5pPr>
            <a:lvl6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6pPr>
            <a:lvl7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7pPr>
            <a:lvl8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8pPr>
            <a:lvl9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lang="en-GB" sz="1800"/>
            </a:lvl9pPr>
          </a:lstStyle>
          <a:p>
            <a:pPr lvl="0" algn="ctr"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0" i="0" u="none">
                <a:solidFill>
                  <a:srgbClr val="744D26"/>
                </a:solidFill>
                <a:latin typeface="Constantia"/>
              </a:rPr>
              <a:t>Организация образовательной деятельности музея,  в учебной деятельности учреждения</a:t>
            </a:r>
            <a:endParaRPr/>
          </a:p>
        </p:txBody>
      </p:sp>
      <p:sp>
        <p:nvSpPr>
          <p:cNvPr id="27653" name="Прямоугольник 4"/>
          <p:cNvSpPr>
            <a:spLocks noChangeShapeType="1" noGrp="1"/>
          </p:cNvSpPr>
          <p:nvPr/>
        </p:nvSpPr>
        <p:spPr bwMode="auto">
          <a:xfrm>
            <a:off x="2286000" y="2828925"/>
            <a:ext cx="4573008" cy="146307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lang="ru-RU" b="0" i="1" u="none">
                <a:solidFill>
                  <a:srgbClr val="744D26"/>
                </a:solidFill>
                <a:latin typeface="Times New Roman"/>
                <a:cs typeface="Times New Roman"/>
              </a:rPr>
              <a:t>С помощью музейного уголка проводятся уроки: истории, краеведческие, технологии, рисования.</a:t>
            </a:r>
            <a:endParaRPr>
              <a:latin typeface="Times New Roman"/>
              <a:cs typeface="Times New Roman"/>
            </a:endParaRPr>
          </a:p>
          <a:p>
            <a:pPr lvl="0">
              <a:defRPr/>
            </a:pPr>
            <a:r>
              <a:rPr lang="ru-RU" b="0" i="1" u="none">
                <a:solidFill>
                  <a:srgbClr val="744D26"/>
                </a:solidFill>
                <a:latin typeface="Times New Roman"/>
                <a:cs typeface="Times New Roman"/>
              </a:rPr>
              <a:t>Также проводятся внеурочные мероприятия и классные часы. </a:t>
            </a:r>
            <a:endParaRPr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8674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8675" name="Rectangle 5"/>
          <p:cNvSpPr>
            <a:spLocks noChangeShapeType="1" noGrp="1"/>
          </p:cNvSpPr>
          <p:nvPr/>
        </p:nvSpPr>
        <p:spPr bwMode="auto">
          <a:xfrm>
            <a:off x="1116012" y="692150"/>
            <a:ext cx="6264275" cy="1370012"/>
          </a:xfrm>
          <a:prstGeom prst="rect">
            <a:avLst/>
          </a:prstGeom>
          <a:noFill/>
          <a:ln w="38100" cmpd="dbl">
            <a:solidFill>
              <a:srgbClr val="5F3F1F"/>
            </a:solidFill>
            <a:round/>
            <a:headEnd/>
            <a:tailEnd/>
          </a:ln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8676" name="Прямоугольник 3"/>
          <p:cNvSpPr>
            <a:spLocks noChangeShapeType="1" noGrp="1"/>
          </p:cNvSpPr>
          <p:nvPr/>
        </p:nvSpPr>
        <p:spPr bwMode="auto">
          <a:xfrm>
            <a:off x="2124075" y="981075"/>
            <a:ext cx="4572000" cy="64611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lang="ru-RU" b="1" i="1" u="none">
                <a:solidFill>
                  <a:srgbClr val="744D26"/>
                </a:solidFill>
              </a:rPr>
              <a:t>Используем информационно-коммуникационные технологии</a:t>
            </a:r>
            <a:endParaRPr/>
          </a:p>
        </p:txBody>
      </p:sp>
      <p:sp>
        <p:nvSpPr>
          <p:cNvPr id="28677" name="Прямоугольник 4"/>
          <p:cNvSpPr>
            <a:spLocks noChangeShapeType="1" noGrp="1"/>
          </p:cNvSpPr>
          <p:nvPr/>
        </p:nvSpPr>
        <p:spPr bwMode="auto">
          <a:xfrm>
            <a:off x="2195511" y="2492374"/>
            <a:ext cx="4572108" cy="283467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5pPr>
            <a:lvl6pPr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/>
            </a:lvl6pPr>
            <a:lvl7pPr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/>
            </a:lvl7pPr>
            <a:lvl8pPr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/>
            </a:lvl8pPr>
            <a:lvl9pPr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/>
            </a:lvl9pPr>
          </a:lstStyle>
          <a:p>
            <a:pPr lvl="0"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/>
            </a:pPr>
            <a:r>
              <a:rPr lang="ru-RU" sz="1800" b="1" i="1" u="none">
                <a:solidFill>
                  <a:srgbClr val="744D26"/>
                </a:solidFill>
                <a:latin typeface="Times New Roman"/>
                <a:cs typeface="Times New Roman"/>
              </a:rPr>
              <a:t>что</a:t>
            </a:r>
            <a:r>
              <a:rPr lang="ru-RU" sz="1800" b="1" i="1" u="none">
                <a:solidFill>
                  <a:srgbClr val="744D26"/>
                </a:solidFill>
                <a:latin typeface="Times New Roman"/>
                <a:cs typeface="Times New Roman"/>
              </a:rPr>
              <a:t> позволяет:</a:t>
            </a:r>
            <a:endParaRPr sz="1800">
              <a:latin typeface="Times New Roman"/>
              <a:cs typeface="Times New Roman"/>
            </a:endParaRPr>
          </a:p>
          <a:p>
            <a:pPr lvl="0">
              <a:buNone/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/>
            </a:pPr>
            <a:r>
              <a:rPr lang="ru-RU" sz="1800" b="0" i="1" u="none">
                <a:solidFill>
                  <a:srgbClr val="744D26"/>
                </a:solidFill>
                <a:latin typeface="Times New Roman"/>
                <a:cs typeface="Times New Roman"/>
              </a:rPr>
              <a:t>расширять горизонты получения  информации;</a:t>
            </a:r>
            <a:endParaRPr sz="1800">
              <a:latin typeface="Times New Roman"/>
              <a:cs typeface="Times New Roman"/>
            </a:endParaRPr>
          </a:p>
          <a:p>
            <a:pPr lvl="0">
              <a:buNone/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/>
            </a:pPr>
            <a:r>
              <a:rPr lang="ru-RU" sz="1800" b="0" i="1" u="none">
                <a:solidFill>
                  <a:srgbClr val="744D26"/>
                </a:solidFill>
                <a:latin typeface="Times New Roman"/>
                <a:cs typeface="Times New Roman"/>
              </a:rPr>
              <a:t>красочно, наглядно и современно оформить собранный материал;</a:t>
            </a:r>
            <a:endParaRPr sz="1800">
              <a:latin typeface="Times New Roman"/>
              <a:cs typeface="Times New Roman"/>
            </a:endParaRPr>
          </a:p>
          <a:p>
            <a:pPr lvl="0">
              <a:buNone/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/>
            </a:pPr>
            <a:r>
              <a:rPr lang="ru-RU" sz="1800" b="0" i="1" u="none">
                <a:solidFill>
                  <a:srgbClr val="744D26"/>
                </a:solidFill>
                <a:latin typeface="Times New Roman"/>
                <a:cs typeface="Times New Roman"/>
              </a:rPr>
              <a:t>экономить время занятий;</a:t>
            </a:r>
            <a:endParaRPr sz="1800">
              <a:latin typeface="Times New Roman"/>
              <a:cs typeface="Times New Roman"/>
            </a:endParaRPr>
          </a:p>
          <a:p>
            <a:pPr lvl="0">
              <a:buNone/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/>
            </a:pPr>
            <a:r>
              <a:rPr lang="ru-RU" sz="1800" b="0" i="1" u="none">
                <a:solidFill>
                  <a:srgbClr val="744D26"/>
                </a:solidFill>
                <a:latin typeface="Times New Roman"/>
                <a:cs typeface="Times New Roman"/>
              </a:rPr>
              <a:t>развивать  одну из ключевых образовательных компетенций – информационную;</a:t>
            </a:r>
            <a:endParaRPr sz="1800">
              <a:latin typeface="Times New Roman"/>
              <a:cs typeface="Times New Roman"/>
            </a:endParaRPr>
          </a:p>
          <a:p>
            <a:pPr lvl="0">
              <a:buNone/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/>
            </a:pPr>
            <a:r>
              <a:rPr lang="ru-RU" sz="1800" b="0" i="1" u="none">
                <a:solidFill>
                  <a:srgbClr val="744D26"/>
                </a:solidFill>
                <a:latin typeface="Times New Roman"/>
                <a:cs typeface="Times New Roman"/>
              </a:rPr>
              <a:t>обеспечить</a:t>
            </a:r>
            <a:r>
              <a:rPr lang="ru-RU" sz="1800" b="0" i="1" u="none">
                <a:solidFill>
                  <a:srgbClr val="744D26"/>
                </a:solidFill>
                <a:latin typeface="Times New Roman"/>
                <a:cs typeface="Times New Roman"/>
              </a:rPr>
              <a:t> </a:t>
            </a:r>
            <a:r>
              <a:rPr lang="ru-RU" sz="1800" b="0" i="1" u="none">
                <a:solidFill>
                  <a:srgbClr val="744D26"/>
                </a:solidFill>
                <a:latin typeface="Times New Roman"/>
                <a:cs typeface="Times New Roman"/>
              </a:rPr>
              <a:t>навыки работы с информацией.</a:t>
            </a:r>
            <a:endParaRPr sz="18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146" name="Picture 11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-64357"/>
            <a:ext cx="9144000" cy="6858000"/>
          </a:xfrm>
          <a:prstGeom prst="rect">
            <a:avLst/>
          </a:prstGeom>
          <a:noFill/>
        </p:spPr>
      </p:pic>
      <p:sp>
        <p:nvSpPr>
          <p:cNvPr id="6147" name="Rectangle 9"/>
          <p:cNvSpPr>
            <a:spLocks noChangeShapeType="1" noGrp="1"/>
          </p:cNvSpPr>
          <p:nvPr/>
        </p:nvSpPr>
        <p:spPr bwMode="auto">
          <a:xfrm>
            <a:off x="4427537" y="549275"/>
            <a:ext cx="4716462" cy="76200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1800" b="0" i="1">
                <a:solidFill>
                  <a:schemeClr val="lt1"/>
                </a:solidFill>
                <a:latin typeface="Tahoma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1800" b="0" i="1">
                <a:solidFill>
                  <a:schemeClr val="lt1"/>
                </a:solidFill>
                <a:latin typeface="Tahoma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1800" b="0" i="1">
                <a:solidFill>
                  <a:schemeClr val="lt1"/>
                </a:solidFill>
                <a:latin typeface="Tahoma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1800" b="0" i="1">
                <a:solidFill>
                  <a:schemeClr val="lt1"/>
                </a:solidFill>
                <a:latin typeface="Tahoma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1800" b="0" i="1">
                <a:solidFill>
                  <a:schemeClr val="lt1"/>
                </a:solidFill>
                <a:latin typeface="Tahoma"/>
              </a:defRPr>
            </a:lvl5pPr>
            <a:lvl6pPr defTabSz="914400">
              <a:defRPr lang="en-GB" sz="1800"/>
            </a:lvl6pPr>
            <a:lvl7pPr defTabSz="914400">
              <a:defRPr lang="en-GB" sz="1800"/>
            </a:lvl7pPr>
            <a:lvl8pPr defTabSz="914400">
              <a:defRPr lang="en-GB" sz="1800"/>
            </a:lvl8pPr>
            <a:lvl9pPr defTabSz="914400">
              <a:defRPr lang="en-GB" sz="1800"/>
            </a:lvl9pPr>
          </a:lstStyle>
          <a:p>
            <a:pPr lvl="0" defTabSz="914400">
              <a:defRPr/>
            </a:pPr>
            <a:r>
              <a:rPr lang="ru-RU" sz="2200" b="1" i="0" u="none">
                <a:solidFill>
                  <a:srgbClr val="744D26"/>
                </a:solidFill>
                <a:latin typeface="Arial"/>
              </a:rPr>
              <a:t>С хлебом солью вас встречаем,</a:t>
            </a:r>
            <a:endParaRPr/>
          </a:p>
          <a:p>
            <a:pPr lvl="0" defTabSz="914400">
              <a:defRPr/>
            </a:pPr>
            <a:r>
              <a:rPr lang="ru-RU" sz="2200" b="1" i="0" u="none">
                <a:solidFill>
                  <a:srgbClr val="744D26"/>
                </a:solidFill>
                <a:latin typeface="Arial"/>
              </a:rPr>
              <a:t>И в музей свой приглашаем.</a:t>
            </a:r>
            <a:endParaRPr/>
          </a:p>
        </p:txBody>
      </p:sp>
      <p:pic>
        <p:nvPicPr>
          <p:cNvPr id="1248830933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41575" y="1472093"/>
            <a:ext cx="3019950" cy="4026243"/>
          </a:xfrm>
          <a:prstGeom prst="rect">
            <a:avLst/>
          </a:prstGeom>
        </p:spPr>
      </p:pic>
      <p:pic>
        <p:nvPicPr>
          <p:cNvPr id="959911067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017263" y="1834653"/>
            <a:ext cx="4440709" cy="3301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9698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188912"/>
            <a:ext cx="9144000" cy="6858000"/>
          </a:xfrm>
          <a:prstGeom prst="rect">
            <a:avLst/>
          </a:prstGeom>
          <a:noFill/>
        </p:spPr>
      </p:pic>
      <p:sp>
        <p:nvSpPr>
          <p:cNvPr id="29699" name="Rectangle 5"/>
          <p:cNvSpPr>
            <a:spLocks noChangeShapeType="1" noGrp="1"/>
          </p:cNvSpPr>
          <p:nvPr/>
        </p:nvSpPr>
        <p:spPr bwMode="auto">
          <a:xfrm>
            <a:off x="1187450" y="692150"/>
            <a:ext cx="6408737" cy="1657350"/>
          </a:xfrm>
          <a:prstGeom prst="rect">
            <a:avLst/>
          </a:prstGeom>
          <a:noFill/>
          <a:ln w="38100" cmpd="dbl">
            <a:solidFill>
              <a:srgbClr val="5F3F1F"/>
            </a:solidFill>
            <a:round/>
            <a:headEnd/>
            <a:tailEnd/>
          </a:ln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29700" name="Прямоугольник 3"/>
          <p:cNvSpPr>
            <a:spLocks noChangeShapeType="1" noGrp="1"/>
          </p:cNvSpPr>
          <p:nvPr/>
        </p:nvSpPr>
        <p:spPr bwMode="auto">
          <a:xfrm>
            <a:off x="2195512" y="1052512"/>
            <a:ext cx="4572000" cy="64611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lang="ru-RU" b="1" i="1" u="none">
                <a:solidFill>
                  <a:srgbClr val="744D26"/>
                </a:solidFill>
              </a:rPr>
              <a:t>Используем интерактивные формы и методы деятельности</a:t>
            </a:r>
            <a:endParaRPr/>
          </a:p>
        </p:txBody>
      </p:sp>
      <p:sp>
        <p:nvSpPr>
          <p:cNvPr id="29701" name="Прямоугольник 4"/>
          <p:cNvSpPr>
            <a:spLocks noChangeShapeType="1" noGrp="1"/>
          </p:cNvSpPr>
          <p:nvPr/>
        </p:nvSpPr>
        <p:spPr bwMode="auto">
          <a:xfrm>
            <a:off x="2286000" y="2967036"/>
            <a:ext cx="4572036" cy="91443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5pPr>
            <a:lvl6pPr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/>
            </a:lvl6pPr>
            <a:lvl7pPr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/>
            </a:lvl7pPr>
            <a:lvl8pPr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/>
            </a:lvl8pPr>
            <a:lvl9pPr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/>
            </a:lvl9pPr>
          </a:lstStyle>
          <a:p>
            <a:pPr lvl="0"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/>
            </a:pPr>
            <a:r>
              <a:rPr lang="ru-RU" sz="1400" b="0" i="1" u="none">
                <a:solidFill>
                  <a:srgbClr val="744D26"/>
                </a:solidFill>
              </a:rPr>
              <a:t>-  </a:t>
            </a:r>
            <a:r>
              <a:rPr lang="ru-RU" b="0" i="1" u="none">
                <a:solidFill>
                  <a:srgbClr val="744D26"/>
                </a:solidFill>
                <a:latin typeface="Times New Roman"/>
                <a:cs typeface="Times New Roman"/>
              </a:rPr>
              <a:t>Работа в малых группах;</a:t>
            </a:r>
            <a:endParaRPr>
              <a:latin typeface="Times New Roman"/>
              <a:cs typeface="Times New Roman"/>
            </a:endParaRPr>
          </a:p>
          <a:p>
            <a:pPr lvl="0"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/>
            </a:pPr>
            <a:r>
              <a:rPr lang="ru-RU" sz="1400" b="0" i="1" u="none">
                <a:solidFill>
                  <a:srgbClr val="744D26"/>
                </a:solidFill>
                <a:latin typeface="Times New Roman"/>
                <a:cs typeface="Times New Roman"/>
              </a:rPr>
              <a:t>- </a:t>
            </a:r>
            <a:r>
              <a:rPr lang="ru-RU" b="0" i="1" u="none">
                <a:solidFill>
                  <a:srgbClr val="744D26"/>
                </a:solidFill>
                <a:latin typeface="Times New Roman"/>
                <a:cs typeface="Times New Roman"/>
              </a:rPr>
              <a:t>Интерактивные экскурсии;</a:t>
            </a:r>
            <a:endParaRPr>
              <a:latin typeface="Times New Roman"/>
              <a:cs typeface="Times New Roman"/>
            </a:endParaRPr>
          </a:p>
          <a:p>
            <a:pPr lvl="0"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/>
            </a:pPr>
            <a:r>
              <a:rPr lang="ru-RU" sz="1400" b="0" i="1" u="none">
                <a:solidFill>
                  <a:srgbClr val="744D26"/>
                </a:solidFill>
                <a:latin typeface="Times New Roman"/>
                <a:cs typeface="Times New Roman"/>
              </a:rPr>
              <a:t>- </a:t>
            </a:r>
            <a:r>
              <a:rPr lang="ru-RU" b="0" i="1" u="none">
                <a:solidFill>
                  <a:srgbClr val="744D26"/>
                </a:solidFill>
                <a:latin typeface="Times New Roman"/>
                <a:cs typeface="Times New Roman"/>
              </a:rPr>
              <a:t>Групповое обсуждение.</a:t>
            </a:r>
            <a:endParaRPr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0722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23" name="Rectangle 5"/>
          <p:cNvSpPr>
            <a:spLocks noChangeShapeType="1" noGrp="1"/>
          </p:cNvSpPr>
          <p:nvPr/>
        </p:nvSpPr>
        <p:spPr bwMode="auto">
          <a:xfrm>
            <a:off x="1187450" y="1052512"/>
            <a:ext cx="7488237" cy="935037"/>
          </a:xfrm>
          <a:prstGeom prst="rect">
            <a:avLst/>
          </a:prstGeom>
          <a:noFill/>
          <a:ln w="38100" cmpd="dbl">
            <a:solidFill>
              <a:srgbClr val="5F3F1F"/>
            </a:solidFill>
            <a:round/>
            <a:headEnd/>
            <a:tailEnd/>
          </a:ln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0724" name="Прямоугольник 3"/>
          <p:cNvSpPr>
            <a:spLocks noChangeShapeType="1" noGrp="1"/>
          </p:cNvSpPr>
          <p:nvPr/>
        </p:nvSpPr>
        <p:spPr bwMode="auto">
          <a:xfrm>
            <a:off x="2268537" y="1341437"/>
            <a:ext cx="42576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b="1" i="1" u="none">
                <a:solidFill>
                  <a:srgbClr val="744D26"/>
                </a:solidFill>
                <a:ea typeface="Tahoma"/>
              </a:rPr>
              <a:t>Работа творческого объединения</a:t>
            </a:r>
            <a:endParaRPr/>
          </a:p>
        </p:txBody>
      </p:sp>
      <p:sp>
        <p:nvSpPr>
          <p:cNvPr id="30725" name="Прямоугольник 4"/>
          <p:cNvSpPr>
            <a:spLocks noChangeShapeType="1" noGrp="1"/>
          </p:cNvSpPr>
          <p:nvPr/>
        </p:nvSpPr>
        <p:spPr bwMode="auto">
          <a:xfrm>
            <a:off x="2286000" y="2967036"/>
            <a:ext cx="4572036" cy="91443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5pPr>
            <a:lvl6pPr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/>
            </a:lvl6pPr>
            <a:lvl7pPr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/>
            </a:lvl7pPr>
            <a:lvl8pPr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/>
            </a:lvl8pPr>
            <a:lvl9pPr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 lang="en-GB" sz="1800"/>
            </a:lvl9pPr>
          </a:lstStyle>
          <a:p>
            <a:pPr lvl="0">
              <a:tabLst>
                <a:tab pos="639762" algn="l"/>
                <a:tab pos="1554162" algn="l"/>
                <a:tab pos="2468562" algn="l"/>
                <a:tab pos="3382962" algn="l"/>
                <a:tab pos="4297362" algn="l"/>
                <a:tab pos="5211762" algn="l"/>
                <a:tab pos="6126162" algn="l"/>
                <a:tab pos="7040562" algn="l"/>
                <a:tab pos="7954962" algn="l"/>
                <a:tab pos="8869362" algn="l"/>
                <a:tab pos="9783762" algn="l"/>
              </a:tabLst>
              <a:defRPr/>
            </a:pPr>
            <a:r>
              <a:rPr lang="ru-RU" b="0" i="1" u="none">
                <a:solidFill>
                  <a:srgbClr val="744D26"/>
                </a:solidFill>
                <a:latin typeface="Times New Roman"/>
                <a:cs typeface="Times New Roman"/>
              </a:rPr>
              <a:t>Мы создаём экспозиции выставки, реализуем проекты краеведческой направленности.</a:t>
            </a:r>
            <a:endParaRPr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1746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1747" name="Rectangle 5"/>
          <p:cNvSpPr>
            <a:spLocks noChangeShapeType="1" noGrp="1"/>
          </p:cNvSpPr>
          <p:nvPr/>
        </p:nvSpPr>
        <p:spPr bwMode="auto">
          <a:xfrm>
            <a:off x="971550" y="908050"/>
            <a:ext cx="7704137" cy="792162"/>
          </a:xfrm>
          <a:prstGeom prst="rect">
            <a:avLst/>
          </a:prstGeom>
          <a:noFill/>
          <a:ln w="38100" cmpd="dbl">
            <a:solidFill>
              <a:srgbClr val="5F3F1F"/>
            </a:solidFill>
            <a:round/>
            <a:headEnd/>
            <a:tailEnd/>
          </a:ln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31748" name="Прямоугольник 3"/>
          <p:cNvSpPr>
            <a:spLocks noChangeShapeType="1" noGrp="1"/>
          </p:cNvSpPr>
          <p:nvPr/>
        </p:nvSpPr>
        <p:spPr bwMode="auto">
          <a:xfrm>
            <a:off x="2268537" y="981075"/>
            <a:ext cx="4572000" cy="64611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lang="ru-RU" b="1" i="1" u="none">
                <a:solidFill>
                  <a:srgbClr val="744D26"/>
                </a:solidFill>
              </a:rPr>
              <a:t>Герб школьного </a:t>
            </a:r>
            <a:br>
              <a:rPr lang="ru-RU" b="1" i="1" u="none">
                <a:solidFill>
                  <a:srgbClr val="744D26"/>
                </a:solidFill>
              </a:rPr>
            </a:br>
            <a:r>
              <a:rPr lang="ru-RU" b="1" i="1" u="none">
                <a:solidFill>
                  <a:srgbClr val="744D26"/>
                </a:solidFill>
              </a:rPr>
              <a:t>музейного уголка</a:t>
            </a:r>
            <a:endParaRPr/>
          </a:p>
        </p:txBody>
      </p:sp>
      <p:sp>
        <p:nvSpPr>
          <p:cNvPr id="31749" name="Прямоугольник 4"/>
          <p:cNvSpPr>
            <a:spLocks noChangeShapeType="1" noGrp="1"/>
          </p:cNvSpPr>
          <p:nvPr/>
        </p:nvSpPr>
        <p:spPr bwMode="auto">
          <a:xfrm>
            <a:off x="684212" y="1989137"/>
            <a:ext cx="4572000" cy="363696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0" indent="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1pPr>
            <a:lvl2pPr marL="742950" indent="4572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2pPr>
            <a:lvl3pPr marL="1143000" indent="9144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3pPr>
            <a:lvl4pPr marL="1600200" indent="13716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4pPr>
            <a:lvl5pPr marL="2057400" indent="1828800" algn="l" defTabSz="44926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 lang="en-GB" sz="1800" b="0" i="1">
                <a:solidFill>
                  <a:schemeClr val="lt1"/>
                </a:solidFill>
                <a:latin typeface="Tahoma"/>
              </a:defRPr>
            </a:lvl5pPr>
            <a:lvl6pPr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 lang="en-GB" sz="1800"/>
            </a:lvl6pPr>
            <a:lvl7pPr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 lang="en-GB" sz="1800"/>
            </a:lvl7pPr>
            <a:lvl8pPr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 lang="en-GB" sz="1800"/>
            </a:lvl8pPr>
            <a:lvl9pPr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 lang="en-GB" sz="1800"/>
            </a:lvl9pPr>
          </a:lstStyle>
          <a:p>
            <a:pPr lvl="0" algn="ctr">
              <a:lnSpc>
                <a:spcPct val="80000"/>
              </a:lnSpc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/>
            </a:pPr>
            <a:r>
              <a:rPr lang="ru-RU" b="0" i="1" u="none">
                <a:solidFill>
                  <a:srgbClr val="744D26"/>
                </a:solidFill>
              </a:rPr>
              <a:t>В центре герба нашего музея – </a:t>
            </a:r>
            <a:r>
              <a:rPr lang="ru-RU" b="1" i="1" u="none">
                <a:solidFill>
                  <a:srgbClr val="744D26"/>
                </a:solidFill>
              </a:rPr>
              <a:t>печка </a:t>
            </a:r>
            <a:r>
              <a:rPr lang="ru-RU" b="0" i="1" u="none">
                <a:solidFill>
                  <a:srgbClr val="744D26"/>
                </a:solidFill>
              </a:rPr>
              <a:t>устройство для отапливания помещений или для получения высокой температуры, в нашем случае она символизирует наши теплые школьные отношения.</a:t>
            </a:r>
            <a:endParaRPr lang="en-US"/>
          </a:p>
          <a:p>
            <a:pPr lvl="0">
              <a:lnSpc>
                <a:spcPct val="80000"/>
              </a:lnSpc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/>
            </a:pPr>
            <a:r>
              <a:rPr lang="ru-RU" b="1" i="1" u="none">
                <a:solidFill>
                  <a:srgbClr val="744D26"/>
                </a:solidFill>
              </a:rPr>
              <a:t>Раскрытая рукописная книга</a:t>
            </a:r>
            <a:r>
              <a:rPr lang="ru-RU" b="0" i="1" u="none">
                <a:solidFill>
                  <a:srgbClr val="744D26"/>
                </a:solidFill>
              </a:rPr>
              <a:t> символизирует богатую историю местности,  которую мы заполняем,  сохраняя  движение истории. </a:t>
            </a:r>
            <a:r>
              <a:rPr lang="ru-RU" b="1" i="1" u="none">
                <a:solidFill>
                  <a:srgbClr val="744D26"/>
                </a:solidFill>
              </a:rPr>
              <a:t>Книга</a:t>
            </a:r>
            <a:r>
              <a:rPr lang="ru-RU" b="0" i="1" u="none">
                <a:solidFill>
                  <a:srgbClr val="744D26"/>
                </a:solidFill>
              </a:rPr>
              <a:t> – это мир знаний, это путь в большую жизнь. </a:t>
            </a:r>
            <a:endParaRPr/>
          </a:p>
          <a:p>
            <a:pPr lvl="0" algn="ctr">
              <a:lnSpc>
                <a:spcPct val="80000"/>
              </a:lnSpc>
              <a:tabLst>
                <a:tab pos="912812" algn="l"/>
                <a:tab pos="1827212" algn="l"/>
                <a:tab pos="2741612" algn="l"/>
                <a:tab pos="3656012" algn="l"/>
                <a:tab pos="4570412" algn="l"/>
                <a:tab pos="5484812" algn="l"/>
                <a:tab pos="6399212" algn="l"/>
                <a:tab pos="7313612" algn="l"/>
                <a:tab pos="8228012" algn="l"/>
                <a:tab pos="9142412" algn="l"/>
                <a:tab pos="10056812" algn="l"/>
              </a:tabLst>
              <a:defRPr/>
            </a:pPr>
            <a:r>
              <a:rPr lang="ru-RU" b="1" i="1" u="none">
                <a:solidFill>
                  <a:srgbClr val="744D26"/>
                </a:solidFill>
              </a:rPr>
              <a:t>А ладошки с сердечком и завязанный рушник </a:t>
            </a:r>
            <a:r>
              <a:rPr lang="ru-RU" b="0" i="1" u="none">
                <a:solidFill>
                  <a:srgbClr val="744D26"/>
                </a:solidFill>
              </a:rPr>
              <a:t>символизируют нашу школу, мы все разные, но мы вместе!</a:t>
            </a:r>
            <a:endParaRPr/>
          </a:p>
        </p:txBody>
      </p:sp>
      <p:pic>
        <p:nvPicPr>
          <p:cNvPr id="31750" name="Picture 6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 rot="437922">
            <a:off x="5232400" y="2132012"/>
            <a:ext cx="3630612" cy="408146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2770" name="Picture 7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2771" name="Text Box 4"/>
          <p:cNvSpPr txBox="1">
            <a:spLocks noChangeShapeType="1" noGrp="1"/>
          </p:cNvSpPr>
          <p:nvPr/>
        </p:nvSpPr>
        <p:spPr bwMode="auto">
          <a:xfrm>
            <a:off x="6804025" y="3573462"/>
            <a:ext cx="2016125" cy="36671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>
              <a:defRPr/>
            </a:pPr>
            <a:endParaRPr sz="1400"/>
          </a:p>
        </p:txBody>
      </p:sp>
      <p:sp>
        <p:nvSpPr>
          <p:cNvPr id="32772" name="Text Box 8"/>
          <p:cNvSpPr txBox="1">
            <a:spLocks noChangeShapeType="1" noGrp="1"/>
          </p:cNvSpPr>
          <p:nvPr/>
        </p:nvSpPr>
        <p:spPr bwMode="auto">
          <a:xfrm>
            <a:off x="0" y="-315911"/>
            <a:ext cx="9144036" cy="249939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>
            <a:lvl1pPr mar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1800" b="0" i="1">
                <a:solidFill>
                  <a:schemeClr val="lt1"/>
                </a:solidFill>
                <a:latin typeface="Tahoma"/>
              </a:defRPr>
            </a:lvl1pPr>
            <a:lvl2pPr marL="742950" indent="4572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1800" b="0" i="1">
                <a:solidFill>
                  <a:schemeClr val="lt1"/>
                </a:solidFill>
                <a:latin typeface="Tahoma"/>
              </a:defRPr>
            </a:lvl2pPr>
            <a:lvl3pPr marL="1143000" indent="9144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1800" b="0" i="1">
                <a:solidFill>
                  <a:schemeClr val="lt1"/>
                </a:solidFill>
                <a:latin typeface="Tahoma"/>
              </a:defRPr>
            </a:lvl3pPr>
            <a:lvl4pPr marL="1600200" indent="13716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1800" b="0" i="1">
                <a:solidFill>
                  <a:schemeClr val="lt1"/>
                </a:solidFill>
                <a:latin typeface="Tahoma"/>
              </a:defRPr>
            </a:lvl4pPr>
            <a:lvl5pPr marL="2057400" indent="182880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GB" sz="1800" b="0" i="1">
                <a:solidFill>
                  <a:schemeClr val="lt1"/>
                </a:solidFill>
                <a:latin typeface="Tahoma"/>
              </a:defRPr>
            </a:lvl5pPr>
            <a:lvl6pPr defTabSz="914400">
              <a:defRPr lang="en-GB" sz="1800"/>
            </a:lvl6pPr>
            <a:lvl7pPr defTabSz="914400">
              <a:defRPr lang="en-GB" sz="1800"/>
            </a:lvl7pPr>
            <a:lvl8pPr defTabSz="914400">
              <a:defRPr lang="en-GB" sz="1800"/>
            </a:lvl8pPr>
            <a:lvl9pPr defTabSz="914400">
              <a:defRPr lang="en-GB" sz="1800"/>
            </a:lvl9pPr>
          </a:lstStyle>
          <a:p>
            <a:pPr lvl="0" algn="ctr" defTabSz="914400">
              <a:spcBef>
                <a:spcPts val="0"/>
              </a:spcBef>
              <a:defRPr/>
            </a:pPr>
            <a:endParaRPr lang="en-US" sz="2800"/>
          </a:p>
          <a:p>
            <a:pPr lvl="0" algn="ctr" defTabSz="914400">
              <a:spcBef>
                <a:spcPts val="0"/>
              </a:spcBef>
              <a:defRPr/>
            </a:pPr>
            <a:r>
              <a:rPr lang="ru-RU" sz="2800" b="1" i="0" u="none">
                <a:solidFill>
                  <a:srgbClr val="452E17"/>
                </a:solidFill>
                <a:latin typeface="Times New Roman"/>
                <a:cs typeface="Times New Roman"/>
              </a:rPr>
              <a:t>Неприметный уголок России</a:t>
            </a:r>
            <a:br>
              <a:rPr lang="ru-RU" sz="2800" b="1" i="0" u="none">
                <a:solidFill>
                  <a:srgbClr val="452E17"/>
                </a:solidFill>
                <a:latin typeface="Times New Roman"/>
                <a:cs typeface="Times New Roman"/>
              </a:rPr>
            </a:br>
            <a:r>
              <a:rPr lang="ru-RU" sz="2800" b="1" i="0" u="none">
                <a:solidFill>
                  <a:srgbClr val="452E17"/>
                </a:solidFill>
                <a:latin typeface="Times New Roman"/>
                <a:cs typeface="Times New Roman"/>
              </a:rPr>
              <a:t>Конаково, что небес синей.</a:t>
            </a:r>
            <a:br>
              <a:rPr lang="ru-RU" sz="2800" b="1" i="0" u="none">
                <a:solidFill>
                  <a:srgbClr val="452E17"/>
                </a:solidFill>
                <a:latin typeface="Times New Roman"/>
                <a:cs typeface="Times New Roman"/>
              </a:rPr>
            </a:br>
            <a:r>
              <a:rPr lang="ru-RU" sz="2800" b="1" i="0" u="none">
                <a:solidFill>
                  <a:srgbClr val="452E17"/>
                </a:solidFill>
                <a:latin typeface="Times New Roman"/>
                <a:cs typeface="Times New Roman"/>
              </a:rPr>
              <a:t>Знаю я, что есть места красивей,</a:t>
            </a:r>
            <a:br>
              <a:rPr lang="ru-RU" sz="2800" b="1" i="0" u="none">
                <a:solidFill>
                  <a:srgbClr val="452E17"/>
                </a:solidFill>
                <a:latin typeface="Times New Roman"/>
                <a:cs typeface="Times New Roman"/>
              </a:rPr>
            </a:br>
            <a:r>
              <a:rPr lang="ru-RU" sz="2800" b="1" i="0" u="none">
                <a:solidFill>
                  <a:srgbClr val="452E17"/>
                </a:solidFill>
                <a:latin typeface="Times New Roman"/>
                <a:cs typeface="Times New Roman"/>
              </a:rPr>
              <a:t>Только для меня он всех родней.</a:t>
            </a:r>
            <a:endParaRPr sz="2800">
              <a:latin typeface="Times New Roman"/>
              <a:cs typeface="Times New Roman"/>
            </a:endParaRPr>
          </a:p>
          <a:p>
            <a:pPr lvl="0" defTabSz="914400">
              <a:defRPr/>
            </a:pPr>
            <a:endParaRPr/>
          </a:p>
        </p:txBody>
      </p:sp>
      <p:sp>
        <p:nvSpPr>
          <p:cNvPr id="1115866789" name=""/>
          <p:cNvSpPr txBox="1"/>
          <p:nvPr/>
        </p:nvSpPr>
        <p:spPr bwMode="auto">
          <a:xfrm flipH="0" flipV="0">
            <a:off x="2602638" y="2494614"/>
            <a:ext cx="4595110" cy="37185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sz="1400" b="1" i="0" u="none">
                <a:solidFill>
                  <a:srgbClr val="333333"/>
                </a:solidFill>
                <a:latin typeface="Times New Roman"/>
                <a:ea typeface="Verdana"/>
                <a:cs typeface="Times New Roman"/>
              </a:rPr>
              <a:t>Конаково</a:t>
            </a:r>
            <a:endParaRPr sz="1400" b="1" i="0" u="none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rgbClr val="333333"/>
                </a:solidFill>
                <a:latin typeface="Times New Roman"/>
                <a:ea typeface="Verdana"/>
                <a:cs typeface="Times New Roman"/>
              </a:rPr>
              <a:t>автор: Светлана Паина</a:t>
            </a:r>
            <a:endParaRPr sz="1400" b="0" i="0" u="none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rgbClr val="333333"/>
                </a:solidFill>
                <a:latin typeface="Times New Roman"/>
                <a:ea typeface="Verdana"/>
                <a:cs typeface="Times New Roman"/>
              </a:rPr>
              <a:t> </a:t>
            </a:r>
            <a:endParaRPr sz="1400" b="0" i="0" u="none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rgbClr val="333333"/>
                </a:solidFill>
                <a:latin typeface="Times New Roman"/>
                <a:ea typeface="Verdana"/>
                <a:cs typeface="Times New Roman"/>
              </a:rPr>
              <a:t>Родной городок Конаково:</a:t>
            </a:r>
            <a:endParaRPr sz="1400" b="0" i="0" u="none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rgbClr val="333333"/>
                </a:solidFill>
                <a:latin typeface="Times New Roman"/>
                <a:ea typeface="Verdana"/>
                <a:cs typeface="Times New Roman"/>
              </a:rPr>
              <a:t>Донховка, тропинки, мосты...</a:t>
            </a:r>
            <a:endParaRPr sz="1400" b="0" i="0" u="none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rgbClr val="333333"/>
                </a:solidFill>
                <a:latin typeface="Times New Roman"/>
                <a:ea typeface="Verdana"/>
                <a:cs typeface="Times New Roman"/>
              </a:rPr>
              <a:t>Здесь всё так до боли знакомо,</a:t>
            </a:r>
            <a:endParaRPr sz="1400" b="0" i="0" u="none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rgbClr val="333333"/>
                </a:solidFill>
                <a:latin typeface="Times New Roman"/>
                <a:ea typeface="Verdana"/>
                <a:cs typeface="Times New Roman"/>
              </a:rPr>
              <a:t>Здесь люди добры и просты. </a:t>
            </a:r>
            <a:endParaRPr sz="1400" b="0" i="0" u="none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rgbClr val="333333"/>
                </a:solidFill>
                <a:latin typeface="Times New Roman"/>
                <a:ea typeface="Verdana"/>
                <a:cs typeface="Times New Roman"/>
              </a:rPr>
              <a:t> </a:t>
            </a:r>
            <a:endParaRPr sz="1400" b="0" i="0" u="none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rgbClr val="333333"/>
                </a:solidFill>
                <a:latin typeface="Times New Roman"/>
                <a:ea typeface="Verdana"/>
                <a:cs typeface="Times New Roman"/>
              </a:rPr>
              <a:t>Здесь слушают музыку ретро</a:t>
            </a:r>
            <a:endParaRPr sz="1400" b="0" i="0" u="none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rgbClr val="333333"/>
                </a:solidFill>
                <a:latin typeface="Times New Roman"/>
                <a:ea typeface="Verdana"/>
                <a:cs typeface="Times New Roman"/>
              </a:rPr>
              <a:t>И песни над Волгой поют.</a:t>
            </a:r>
            <a:endParaRPr sz="1400" b="0" i="0" u="none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rgbClr val="333333"/>
                </a:solidFill>
                <a:latin typeface="Times New Roman"/>
                <a:ea typeface="Verdana"/>
                <a:cs typeface="Times New Roman"/>
              </a:rPr>
              <a:t>От тёплого летнего ветра</a:t>
            </a:r>
            <a:endParaRPr sz="1400" b="0" i="0" u="none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rgbClr val="333333"/>
                </a:solidFill>
                <a:latin typeface="Times New Roman"/>
                <a:ea typeface="Verdana"/>
                <a:cs typeface="Times New Roman"/>
              </a:rPr>
              <a:t>В душе доброта и уют. </a:t>
            </a:r>
            <a:endParaRPr sz="1400" b="0" i="0" u="none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rgbClr val="333333"/>
                </a:solidFill>
                <a:latin typeface="Times New Roman"/>
                <a:ea typeface="Verdana"/>
                <a:cs typeface="Times New Roman"/>
              </a:rPr>
              <a:t> </a:t>
            </a:r>
            <a:endParaRPr sz="1400" b="0" i="0" u="none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rgbClr val="333333"/>
                </a:solidFill>
                <a:latin typeface="Times New Roman"/>
                <a:ea typeface="Verdana"/>
                <a:cs typeface="Times New Roman"/>
              </a:rPr>
              <a:t>А сосны над Волгою синей,</a:t>
            </a:r>
            <a:endParaRPr sz="1400" b="0" i="0" u="none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rgbClr val="333333"/>
                </a:solidFill>
                <a:latin typeface="Times New Roman"/>
                <a:ea typeface="Verdana"/>
                <a:cs typeface="Times New Roman"/>
              </a:rPr>
              <a:t>А ягод - бери - не хочу.</a:t>
            </a:r>
            <a:endParaRPr sz="1400" b="0" i="0" u="none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rgbClr val="333333"/>
                </a:solidFill>
                <a:latin typeface="Times New Roman"/>
                <a:ea typeface="Verdana"/>
                <a:cs typeface="Times New Roman"/>
              </a:rPr>
              <a:t>Всё это мне стало святыней, </a:t>
            </a:r>
            <a:endParaRPr sz="1400" b="0" i="0" u="none">
              <a:solidFill>
                <a:srgbClr val="333333"/>
              </a:solidFill>
              <a:latin typeface="Times New Roman"/>
              <a:cs typeface="Times New Roman"/>
            </a:endParaRPr>
          </a:p>
          <a:p>
            <a:pPr>
              <a:defRPr/>
            </a:pPr>
            <a:r>
              <a:rPr sz="1400" b="0" i="0" u="none">
                <a:solidFill>
                  <a:srgbClr val="333333"/>
                </a:solidFill>
                <a:latin typeface="Times New Roman"/>
                <a:ea typeface="Verdana"/>
                <a:cs typeface="Times New Roman"/>
              </a:rPr>
              <a:t>Сюда, как на крыльях, лечу.</a:t>
            </a:r>
            <a:endParaRPr sz="140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>
    <p:tnLst>
      <p:par>
        <p:cTn id="8" dur="indefinite" restart="never" nodeType="tmRoot">
          <p:childTnLst>
            <p:seq concurrent="1" nextAc="seek">
              <p:cTn id="9" dur="indefinite" nodeType="mainSeq">
                <p:childTnLst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170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171" name="Прямоугольник 3"/>
          <p:cNvSpPr>
            <a:spLocks noChangeShapeType="1" noGrp="1"/>
          </p:cNvSpPr>
          <p:nvPr/>
        </p:nvSpPr>
        <p:spPr bwMode="auto">
          <a:xfrm>
            <a:off x="323850" y="476250"/>
            <a:ext cx="3924300" cy="452437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lang="ru-RU" sz="1600" b="1" i="0" u="none">
                <a:solidFill>
                  <a:srgbClr val="2D2DB9"/>
                </a:solidFill>
                <a:latin typeface="Times New Roman"/>
                <a:ea typeface="Times New Roman"/>
              </a:rPr>
              <a:t>Город Конаково</a:t>
            </a:r>
            <a:r>
              <a:rPr lang="ru-RU" sz="1600" b="0" i="0" u="none">
                <a:solidFill>
                  <a:srgbClr val="2D2DB9"/>
                </a:solidFill>
                <a:latin typeface="Times New Roman"/>
                <a:ea typeface="Times New Roman"/>
              </a:rPr>
              <a:t> начал свою историю с маленькой деревушки Кузнецово, известной с 1806 года. Сначала деревня быстро развивалась, в ней появилась усадьба помещика с придомовыми постройками. Однако кузнецовская земля, при тогдашних способах ведения сельского хозяйства, быстро истощалась, и поместье не приносило достаточных доходов. По этой причине оно много раз продавалось — новый хозяин очень скоро разочаровывался в своем приобретении. Наконец, в 1826 году имение было продано владельцу крупной фаянсовой фабрики Ауэрбаху, который перенес сюда свое предприятие из арендованных земель. На этом закончилась история Кузнецово, как дворянского владения.</a:t>
            </a:r>
            <a:endParaRPr/>
          </a:p>
        </p:txBody>
      </p:sp>
      <p:sp>
        <p:nvSpPr>
          <p:cNvPr id="7172" name="Прямоугольник 4"/>
          <p:cNvSpPr>
            <a:spLocks noChangeShapeType="1" noGrp="1"/>
          </p:cNvSpPr>
          <p:nvPr/>
        </p:nvSpPr>
        <p:spPr bwMode="auto">
          <a:xfrm>
            <a:off x="250825" y="4941887"/>
            <a:ext cx="4572000" cy="1568450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lang="ru-RU" sz="1600" b="0" i="0" u="none">
                <a:solidFill>
                  <a:srgbClr val="2D2DB9"/>
                </a:solidFill>
                <a:latin typeface="Times New Roman"/>
                <a:ea typeface="Times New Roman"/>
              </a:rPr>
              <a:t>После установления советской власти вокруг завода образовался поселок Кузнецово. В 1929 году его название поменяли на </a:t>
            </a:r>
            <a:r>
              <a:rPr lang="ru-RU" sz="1600" b="1" i="0" u="none">
                <a:solidFill>
                  <a:srgbClr val="2D2DB9"/>
                </a:solidFill>
                <a:latin typeface="Times New Roman"/>
                <a:ea typeface="Times New Roman"/>
              </a:rPr>
              <a:t>Конаково</a:t>
            </a:r>
            <a:r>
              <a:rPr lang="ru-RU" sz="1600" b="0" i="0" u="none">
                <a:solidFill>
                  <a:srgbClr val="2D2DB9"/>
                </a:solidFill>
                <a:latin typeface="Times New Roman"/>
                <a:ea typeface="Times New Roman"/>
              </a:rPr>
              <a:t>, в честь Порфирия Петровича Конакова, местного уроженца и участника революции 1905-1907 годов.</a:t>
            </a:r>
            <a:endParaRPr/>
          </a:p>
        </p:txBody>
      </p:sp>
      <p:pic>
        <p:nvPicPr>
          <p:cNvPr id="7173" name="Picture 2" descr="C:\Users\макс\Desktop\5276_konakovo.jpg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4284662" y="620712"/>
            <a:ext cx="4368800" cy="2403475"/>
          </a:xfrm>
          <a:prstGeom prst="rect">
            <a:avLst/>
          </a:prstGeom>
          <a:noFill/>
        </p:spPr>
      </p:pic>
      <p:pic>
        <p:nvPicPr>
          <p:cNvPr id="7174" name="Picture 3" descr="C:\Users\макс\Desktop\7-1-1200x900.jpg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4716462" y="3284537"/>
            <a:ext cx="4083050" cy="30622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194" name="Picture 5" descr="11d0f9d7-d964-8439-9258-2d8e951b8edf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195" name="Rectangle 2"/>
          <p:cNvSpPr>
            <a:spLocks noChangeShapeType="1" noGrp="1"/>
          </p:cNvSpPr>
          <p:nvPr/>
        </p:nvSpPr>
        <p:spPr bwMode="auto">
          <a:xfrm>
            <a:off x="827087" y="333375"/>
            <a:ext cx="7561262" cy="1871662"/>
          </a:xfrm>
          <a:prstGeom prst="rect">
            <a:avLst/>
          </a:prstGeom>
          <a:noFill/>
          <a:ln w="76200" cmpd="tri">
            <a:solidFill>
              <a:srgbClr val="5F3F1F"/>
            </a:solidFill>
            <a:round/>
            <a:headEnd/>
            <a:tailEnd/>
          </a:ln>
        </p:spPr>
        <p:txBody>
          <a:bodyPr lIns="91440" tIns="45720" rIns="91440" bIns="45720" anchor="ctr" anchorCtr="0"/>
          <a:lstStyle/>
          <a:p>
            <a:pPr lvl="0">
              <a:defRPr/>
            </a:pPr>
            <a:r>
              <a:rPr lang="ru-RU" b="0" i="1" u="none">
                <a:solidFill>
                  <a:srgbClr val="002060"/>
                </a:solidFill>
                <a:latin typeface="Times New Roman"/>
                <a:ea typeface="Times New Roman"/>
              </a:rPr>
              <a:t>Конаково – старинный городок Тверской области. Он находится на берегу Иваньковского водохранилища реки Волги. Населенный пункт поделен речкой Донховкой на две части – старую и новую. </a:t>
            </a:r>
            <a:endParaRPr/>
          </a:p>
        </p:txBody>
      </p:sp>
      <p:pic>
        <p:nvPicPr>
          <p:cNvPr id="8196" name="Picture 6" descr="C:\Users\макс\Desktop\0SwBTT-rmPM.jpg"/>
          <p:cNvPicPr>
            <a:picLocks noChangeAspect="1" noGrp="1"/>
          </p:cNvPicPr>
          <p:nvPr/>
        </p:nvPicPr>
        <p:blipFill>
          <a:blip r:embed="rId4"/>
          <a:stretch/>
        </p:blipFill>
        <p:spPr bwMode="auto">
          <a:xfrm>
            <a:off x="900112" y="2924175"/>
            <a:ext cx="7272337" cy="302577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218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219" name="Прямоугольник 2"/>
          <p:cNvSpPr>
            <a:spLocks noChangeShapeType="1" noGrp="1"/>
          </p:cNvSpPr>
          <p:nvPr/>
        </p:nvSpPr>
        <p:spPr bwMode="auto">
          <a:xfrm>
            <a:off x="611187" y="395287"/>
            <a:ext cx="4248150" cy="5908674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lang="ru-RU" b="0" i="0" u="none">
                <a:solidFill>
                  <a:srgbClr val="2D2DB9"/>
                </a:solidFill>
                <a:latin typeface="Times New Roman"/>
                <a:ea typeface="Times New Roman"/>
              </a:rPr>
              <a:t>На протяжении долгого времени не существовало собственного герба и флага. Впервые они появились только в 2007 г. На гербе изображена зеленая сосна в окружении двух елей аналогичной расцветки. Нижняя часть содержит изображение синих волн, что подчеркивает выгодное расположение относительно крупных водных артерий. В верхней части герба можно наблюдать скачущего зайца на фоне зеленого поля. Флаг по цветовой композиции имеет заметное сходство с гербом. На белом прямоугольном полотнище одну треть занимает голубая полоса, символизирующая волны (нижний край), средняя и верхняя полосы отведены для белой и зеленой полос соответственно. Конаковские флаг и герб находятся в Государственном геральдическом реестре. </a:t>
            </a:r>
            <a:endParaRPr/>
          </a:p>
        </p:txBody>
      </p:sp>
      <p:sp>
        <p:nvSpPr>
          <p:cNvPr id="9220" name="Rectangle 5"/>
          <p:cNvSpPr>
            <a:spLocks noChangeShapeType="1" noGrp="1"/>
          </p:cNvSpPr>
          <p:nvPr/>
        </p:nvSpPr>
        <p:spPr bwMode="auto">
          <a:xfrm>
            <a:off x="5076825" y="476250"/>
            <a:ext cx="3382962" cy="792162"/>
          </a:xfrm>
          <a:prstGeom prst="rect">
            <a:avLst/>
          </a:prstGeom>
          <a:noFill/>
          <a:ln w="38100" cmpd="dbl">
            <a:solidFill>
              <a:srgbClr val="5F3F1F"/>
            </a:solidFill>
            <a:round/>
            <a:headEnd/>
            <a:tailEnd/>
          </a:ln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9221" name="Прямоугольник 5"/>
          <p:cNvSpPr>
            <a:spLocks noChangeShapeType="1" noGrp="1"/>
          </p:cNvSpPr>
          <p:nvPr/>
        </p:nvSpPr>
        <p:spPr bwMode="auto">
          <a:xfrm>
            <a:off x="5651500" y="692150"/>
            <a:ext cx="2368550" cy="369887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lang="ru-RU" b="0" i="0" u="none">
                <a:solidFill>
                  <a:srgbClr val="744D26"/>
                </a:solidFill>
                <a:latin typeface="Times New Roman"/>
                <a:ea typeface="Times New Roman"/>
              </a:rPr>
              <a:t>Герб и флаг Конаково </a:t>
            </a:r>
            <a:endParaRPr/>
          </a:p>
        </p:txBody>
      </p:sp>
      <p:pic>
        <p:nvPicPr>
          <p:cNvPr id="9222" name="Picture 2" descr="C:\Users\макс\Desktop\gorod_konakovo_gerb_i_flag_1_06161735-300x145.jpg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5219700" y="2492375"/>
            <a:ext cx="3073400" cy="15557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42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9685512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844576" y="1016857"/>
            <a:ext cx="3607750" cy="4260506"/>
          </a:xfrm>
          <a:prstGeom prst="rect">
            <a:avLst/>
          </a:prstGeom>
        </p:spPr>
      </p:pic>
      <p:pic>
        <p:nvPicPr>
          <p:cNvPr id="844693832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4944020" y="875270"/>
            <a:ext cx="3170827" cy="44020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1266" name="Picture 9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4640782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529053" y="1699053"/>
            <a:ext cx="4324629" cy="3082598"/>
          </a:xfrm>
          <a:prstGeom prst="rect">
            <a:avLst/>
          </a:prstGeom>
        </p:spPr>
      </p:pic>
      <p:pic>
        <p:nvPicPr>
          <p:cNvPr id="2072590093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5008142" y="924748"/>
            <a:ext cx="3473407" cy="46312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2290" name="Picture 18" descr="11d0f9d7-d964-8439-9258-2d8e951b8edf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>
            <a:off x="0" y="64357"/>
            <a:ext cx="9144000" cy="6858000"/>
          </a:xfrm>
          <a:prstGeom prst="rect">
            <a:avLst/>
          </a:prstGeom>
          <a:noFill/>
        </p:spPr>
      </p:pic>
      <p:sp>
        <p:nvSpPr>
          <p:cNvPr id="12298" name="Rectangle 5"/>
          <p:cNvSpPr>
            <a:spLocks noChangeShapeType="1" noGrp="1"/>
          </p:cNvSpPr>
          <p:nvPr/>
        </p:nvSpPr>
        <p:spPr bwMode="auto">
          <a:xfrm>
            <a:off x="4716462" y="476250"/>
            <a:ext cx="4068762" cy="1152525"/>
          </a:xfrm>
          <a:prstGeom prst="rect">
            <a:avLst/>
          </a:prstGeom>
          <a:noFill/>
          <a:ln w="38100" cmpd="dbl">
            <a:solidFill>
              <a:srgbClr val="5F3F1F"/>
            </a:solidFill>
            <a:round/>
            <a:headEnd/>
            <a:tailEnd/>
          </a:ln>
        </p:spPr>
        <p:txBody>
          <a:bodyPr lIns="91440" tIns="45720" rIns="91440" bIns="45720" anchor="ctr" anchorCtr="0"/>
          <a:lstStyle/>
          <a:p>
            <a:pPr>
              <a:defRPr/>
            </a:pPr>
            <a:endParaRPr sz="1400"/>
          </a:p>
        </p:txBody>
      </p:sp>
      <p:sp>
        <p:nvSpPr>
          <p:cNvPr id="12299" name="Прямоугольник 18"/>
          <p:cNvSpPr>
            <a:spLocks noChangeShapeType="1" noGrp="1"/>
          </p:cNvSpPr>
          <p:nvPr/>
        </p:nvSpPr>
        <p:spPr bwMode="auto">
          <a:xfrm>
            <a:off x="395287" y="692150"/>
            <a:ext cx="4248150" cy="5510212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>
              <a:defRPr/>
            </a:pPr>
            <a:r>
              <a:rPr lang="ru-RU" sz="1600" b="0" i="1" u="none">
                <a:solidFill>
                  <a:srgbClr val="002060"/>
                </a:solidFill>
                <a:latin typeface="Times New Roman"/>
                <a:ea typeface="Times New Roman"/>
              </a:rPr>
              <a:t>Завод приносил хорошую прибыль своему владельцу аптекарю А. Я. Ауэрбаху, который управлял им с 1796 по 1846 года. Фабрика получала заказы от императорской семьи. После смерти хозяина наследники не смогли вести дела. Они вложили в модернизацию предприятия большие средства, но они не окупились. В 1870 году завод выкупил предприниматель Матвей Кузнецов. Дела предприятия пошли в гору, его ассортимент расширился. Помимо фарфора завод стал производить фаянс и майолику. Он выпускал как сантехнику, так и посуду высокого качества. После революции предприятие было национализировано. В 1923 году завод стал называться именем Калинина. В настоящее время здание предприятия заброшено и разрушается. В одном из помещений работает компания «Конаковский фаянс».</a:t>
            </a:r>
            <a:endParaRPr/>
          </a:p>
          <a:p>
            <a:pPr lvl="0">
              <a:defRPr/>
            </a:pPr>
            <a:r>
              <a:rPr lang="ru-RU" sz="1600" b="0" i="1" u="none">
                <a:solidFill>
                  <a:srgbClr val="002060"/>
                </a:solidFill>
                <a:latin typeface="Times New Roman"/>
                <a:ea typeface="Times New Roman"/>
              </a:rPr>
              <a:t>В нашем музейном уголке тоже предоставлены экспонаты «Конаковского фаянсового завода»</a:t>
            </a:r>
            <a:endParaRPr/>
          </a:p>
        </p:txBody>
      </p:sp>
      <p:sp>
        <p:nvSpPr>
          <p:cNvPr id="12300" name="TextBox 19"/>
          <p:cNvSpPr txBox="1">
            <a:spLocks noChangeShapeType="1" noGrp="1"/>
          </p:cNvSpPr>
          <p:nvPr/>
        </p:nvSpPr>
        <p:spPr bwMode="auto">
          <a:xfrm>
            <a:off x="5292725" y="836612"/>
            <a:ext cx="3240087" cy="523875"/>
          </a:xfrm>
          <a:prstGeom prst="rect">
            <a:avLst/>
          </a:prstGeom>
          <a:noFill/>
        </p:spPr>
        <p:txBody>
          <a:bodyPr lIns="91440" tIns="45720" rIns="91440" bIns="45720">
            <a:spAutoFit/>
          </a:bodyPr>
          <a:lstStyle/>
          <a:p>
            <a:pPr lvl="0" algn="ctr">
              <a:defRPr/>
            </a:pPr>
            <a:r>
              <a:rPr lang="ru-RU" sz="2800" b="0" i="1" u="none">
                <a:solidFill>
                  <a:srgbClr val="744D26"/>
                </a:solidFill>
                <a:latin typeface="Times New Roman"/>
                <a:ea typeface="Times New Roman"/>
              </a:rPr>
              <a:t>Немного истории..</a:t>
            </a:r>
            <a:endParaRPr/>
          </a:p>
        </p:txBody>
      </p:sp>
      <p:pic>
        <p:nvPicPr>
          <p:cNvPr id="12301" name="Picture 18" descr="C:\Users\макс\Desktop\5.jpg"/>
          <p:cNvPicPr>
            <a:picLocks noChangeAspect="1" noGrp="1"/>
          </p:cNvPicPr>
          <p:nvPr/>
        </p:nvPicPr>
        <p:blipFill>
          <a:blip r:embed="rId3"/>
          <a:stretch/>
        </p:blipFill>
        <p:spPr bwMode="auto">
          <a:xfrm>
            <a:off x="4643437" y="4652962"/>
            <a:ext cx="3808412" cy="17922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Constantia"/>
        <a:ea typeface="Arial"/>
        <a:cs typeface="Arial"/>
      </a:majorFont>
      <a:minorFont>
        <a:latin typeface="Constantia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/>
      <a:lstStyle/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/>
      <a:lstStyle/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ONLYOFFICE/7.2.0.204</Application>
  <DocSecurity>0</DocSecurity>
  <PresentationFormat/>
  <Paragraphs>0</Paragraphs>
  <Slides>33</Slides>
  <Notes>33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Викторина по Великой Отечественной Войне</dc:title>
  <dc:subject/>
  <dc:creator>1</dc:creator>
  <cp:keywords/>
  <dc:description/>
  <dc:identifier/>
  <dc:language/>
  <cp:lastModifiedBy/>
  <cp:revision>90</cp:revision>
  <dcterms:created xsi:type="dcterms:W3CDTF">2009-08-28T18:19:00Z</dcterms:created>
  <dcterms:modified xsi:type="dcterms:W3CDTF">2022-10-11T15:46:29Z</dcterms:modified>
  <cp:category/>
  <cp:contentStatus/>
  <cp:version/>
</cp:coreProperties>
</file>